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93" r:id="rId3"/>
    <p:sldId id="331" r:id="rId4"/>
    <p:sldId id="295" r:id="rId5"/>
    <p:sldId id="274" r:id="rId6"/>
    <p:sldId id="318" r:id="rId7"/>
    <p:sldId id="319" r:id="rId8"/>
    <p:sldId id="292" r:id="rId9"/>
    <p:sldId id="332" r:id="rId10"/>
    <p:sldId id="333" r:id="rId11"/>
    <p:sldId id="334" r:id="rId12"/>
    <p:sldId id="335" r:id="rId13"/>
    <p:sldId id="336" r:id="rId14"/>
    <p:sldId id="338" r:id="rId15"/>
    <p:sldId id="343" r:id="rId16"/>
    <p:sldId id="351" r:id="rId17"/>
    <p:sldId id="352" r:id="rId18"/>
    <p:sldId id="344" r:id="rId19"/>
    <p:sldId id="353" r:id="rId20"/>
    <p:sldId id="354" r:id="rId21"/>
    <p:sldId id="346" r:id="rId22"/>
    <p:sldId id="347" r:id="rId23"/>
    <p:sldId id="348" r:id="rId24"/>
    <p:sldId id="355" r:id="rId25"/>
    <p:sldId id="349" r:id="rId26"/>
    <p:sldId id="356" r:id="rId27"/>
    <p:sldId id="339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967"/>
    <a:srgbClr val="CAE6EE"/>
    <a:srgbClr val="DCEFF4"/>
    <a:srgbClr val="6699FF"/>
    <a:srgbClr val="A7D6E3"/>
    <a:srgbClr val="FFFFFF"/>
    <a:srgbClr val="BCBCD2"/>
    <a:srgbClr val="660066"/>
    <a:srgbClr val="23238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4" autoAdjust="0"/>
    <p:restoredTop sz="89043" autoAdjust="0"/>
  </p:normalViewPr>
  <p:slideViewPr>
    <p:cSldViewPr>
      <p:cViewPr>
        <p:scale>
          <a:sx n="150" d="100"/>
          <a:sy n="150" d="100"/>
        </p:scale>
        <p:origin x="-852" y="342"/>
      </p:cViewPr>
      <p:guideLst>
        <p:guide orient="horz" pos="216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3106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BEAC-FD1E-446D-854E-09142DFB339C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0037E-5901-4B68-9415-DA47D42FE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0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9D967-67B2-4132-B52D-A253871A1F24}" type="datetimeFigureOut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1EE08-D29B-4EEA-AE59-EA43F352A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0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교육 사이트 및 </a:t>
            </a:r>
            <a:r>
              <a:rPr lang="ko-KR" altLang="en-US" sz="1200" dirty="0" err="1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네이버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카페 및 게시판 </a:t>
            </a:r>
            <a:r>
              <a:rPr lang="ko-KR" altLang="en-US" sz="1200" dirty="0" err="1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웹페이지를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39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855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323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903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7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233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046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3F18-CB98-4E85-A37B-EF5A4E6C8DE7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63029" y="484509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6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6C65-58A5-46D5-A762-12670B92641B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8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A68A-AC6E-41FE-B28C-2BB812CC2E01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8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8B09-A0F3-4880-B090-7FDDEE5B5065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0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D3F4-816B-4FA6-91FC-91836ECD0E53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FCFF-984A-4549-AB53-391F9EC1244A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1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DE4-C4FE-4171-90C7-38CF01638033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6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7621-9D18-4C20-9B84-3E938621A025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8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25646" y="4882221"/>
            <a:ext cx="2133600" cy="273844"/>
          </a:xfrm>
        </p:spPr>
        <p:txBody>
          <a:bodyPr/>
          <a:lstStyle>
            <a:lvl1pPr>
              <a:defRPr>
                <a:solidFill>
                  <a:srgbClr val="756B5F"/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79512" y="87504"/>
            <a:ext cx="0" cy="270000"/>
          </a:xfrm>
          <a:prstGeom prst="line">
            <a:avLst/>
          </a:prstGeom>
          <a:ln w="381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611560" y="4876006"/>
            <a:ext cx="12266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333333"/>
                </a:solidFill>
              </a:rPr>
              <a:t>E</a:t>
            </a:r>
            <a:r>
              <a:rPr lang="en-US" altLang="ko-KR" sz="800" dirty="0">
                <a:solidFill>
                  <a:srgbClr val="333333"/>
                </a:solidFill>
              </a:rPr>
              <a:t>ducational </a:t>
            </a:r>
            <a:r>
              <a:rPr lang="en-US" altLang="ko-KR" sz="900" b="1" dirty="0">
                <a:solidFill>
                  <a:srgbClr val="333333"/>
                </a:solidFill>
              </a:rPr>
              <a:t>S</a:t>
            </a:r>
            <a:r>
              <a:rPr lang="en-US" altLang="ko-KR" sz="800" dirty="0">
                <a:solidFill>
                  <a:srgbClr val="333333"/>
                </a:solidFill>
              </a:rPr>
              <a:t>ystem </a:t>
            </a:r>
            <a:r>
              <a:rPr lang="en-US" altLang="ko-KR" sz="800" b="1" dirty="0">
                <a:solidFill>
                  <a:srgbClr val="333333"/>
                </a:solidFill>
              </a:rPr>
              <a:t>*</a:t>
            </a:r>
            <a:endParaRPr lang="ko-KR" altLang="en-US" sz="800" b="1" dirty="0">
              <a:solidFill>
                <a:srgbClr val="333333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8" t="31034" r="29168" b="29102"/>
          <a:stretch/>
        </p:blipFill>
        <p:spPr>
          <a:xfrm>
            <a:off x="107504" y="4591880"/>
            <a:ext cx="599696" cy="52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0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649B-2577-404C-858E-51E9DEBB2548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4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C674-EF46-4F27-9E3E-4F6A170B0DC6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7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11ED-9D7B-4CCE-A57D-CC1D7760FB25}" type="datetime1">
              <a:rPr lang="ko-KR" altLang="en-US" smtClean="0"/>
              <a:t>2020-03-24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7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0.114:8181/academy/index.jsp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26127" y="1923678"/>
            <a:ext cx="5498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spc="-300" dirty="0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어플리케이션 구현 사례 연구</a:t>
            </a:r>
            <a:r>
              <a:rPr lang="en-US" altLang="ko-KR" sz="2800" b="1" spc="-300" dirty="0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-  </a:t>
            </a:r>
            <a:r>
              <a:rPr lang="en-US" altLang="ko-KR" sz="2800" b="1" spc="-300" dirty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IT BADA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-9216" y="1600392"/>
            <a:ext cx="67553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-9216" y="2815527"/>
            <a:ext cx="67902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5846" y="1091375"/>
            <a:ext cx="3450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2020</a:t>
            </a:r>
            <a:r>
              <a:rPr lang="ko-KR" altLang="en-US" sz="120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년</a:t>
            </a:r>
            <a:r>
              <a:rPr lang="ko-KR" altLang="en-US" sz="20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 </a:t>
            </a:r>
            <a:r>
              <a:rPr lang="en-US" altLang="ko-KR" sz="20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03</a:t>
            </a:r>
            <a:r>
              <a:rPr lang="ko-KR" altLang="en-US" sz="12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월</a:t>
            </a:r>
            <a:r>
              <a:rPr lang="ko-KR" altLang="en-US" sz="20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 </a:t>
            </a:r>
            <a:r>
              <a:rPr lang="en-US" altLang="ko-KR" sz="20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 23</a:t>
            </a:r>
            <a:r>
              <a:rPr lang="ko-KR" altLang="en-US" sz="12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일</a:t>
            </a:r>
            <a:r>
              <a:rPr lang="en-US" altLang="ko-KR" sz="20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  </a:t>
            </a:r>
            <a:r>
              <a:rPr lang="ko-KR" altLang="en-US" sz="20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금</a:t>
            </a:r>
            <a:r>
              <a:rPr lang="ko-KR" altLang="en-US" sz="12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요일</a:t>
            </a:r>
            <a:r>
              <a:rPr lang="ko-KR" altLang="en-US" sz="20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 </a:t>
            </a:r>
            <a:r>
              <a:rPr lang="en-US" altLang="ko-KR" sz="20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 09</a:t>
            </a:r>
            <a:r>
              <a:rPr lang="ko-KR" altLang="en-US" sz="12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시</a:t>
            </a:r>
            <a:r>
              <a:rPr lang="en-US" altLang="ko-KR" sz="12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 </a:t>
            </a:r>
            <a:r>
              <a:rPr lang="en-US" altLang="ko-KR" sz="20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30</a:t>
            </a:r>
            <a:r>
              <a:rPr lang="ko-KR" altLang="en-US" sz="1200" spc="-150" dirty="0">
                <a:latin typeface="휴먼아미체" pitchFamily="18" charset="-127"/>
                <a:ea typeface="휴먼아미체" pitchFamily="18" charset="-127"/>
                <a:cs typeface="Ebrima" pitchFamily="2" charset="0"/>
              </a:rPr>
              <a:t>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66918" y="3138522"/>
            <a:ext cx="586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33333"/>
                </a:solidFill>
              </a:rPr>
              <a:t>자바기반 하이브리드 </a:t>
            </a:r>
            <a:r>
              <a:rPr lang="ko-KR" altLang="en-US" b="1" dirty="0" err="1">
                <a:solidFill>
                  <a:srgbClr val="333333"/>
                </a:solidFill>
              </a:rPr>
              <a:t>앱개발</a:t>
            </a:r>
            <a:r>
              <a:rPr lang="ko-KR" altLang="en-US" b="1" dirty="0">
                <a:solidFill>
                  <a:srgbClr val="333333"/>
                </a:solidFill>
              </a:rPr>
              <a:t> </a:t>
            </a:r>
            <a:r>
              <a:rPr lang="en-US" altLang="ko-KR" b="1" dirty="0">
                <a:solidFill>
                  <a:srgbClr val="333333"/>
                </a:solidFill>
              </a:rPr>
              <a:t>– </a:t>
            </a:r>
            <a:r>
              <a:rPr lang="ko-KR" altLang="en-US" b="1" dirty="0" err="1">
                <a:solidFill>
                  <a:srgbClr val="333333"/>
                </a:solidFill>
              </a:rPr>
              <a:t>과정평가형자격</a:t>
            </a:r>
            <a:r>
              <a:rPr lang="ko-KR" altLang="en-US" b="1" dirty="0">
                <a:solidFill>
                  <a:srgbClr val="333333"/>
                </a:solidFill>
              </a:rPr>
              <a:t> </a:t>
            </a:r>
            <a:r>
              <a:rPr lang="ko-KR" altLang="en-US" b="1" dirty="0" err="1">
                <a:solidFill>
                  <a:srgbClr val="333333"/>
                </a:solidFill>
              </a:rPr>
              <a:t>오승희</a:t>
            </a:r>
            <a:endParaRPr lang="ko-KR" altLang="en-US" b="1" dirty="0">
              <a:solidFill>
                <a:srgbClr val="333333"/>
              </a:solidFill>
            </a:endParaRPr>
          </a:p>
        </p:txBody>
      </p:sp>
      <p:pic>
        <p:nvPicPr>
          <p:cNvPr id="1026" name="Picture 2" descr="C:\Users\TJ\Desktop\웹개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71" y="699542"/>
            <a:ext cx="2299898" cy="198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1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380312" y="735546"/>
            <a:ext cx="720080" cy="378042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내 강의실</a:t>
            </a: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1310653" y="1521712"/>
            <a:ext cx="67969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4836189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7.  </a:t>
            </a:r>
            <a:r>
              <a:rPr lang="ko-KR" altLang="en-US" b="1" dirty="0">
                <a:solidFill>
                  <a:srgbClr val="756B5F"/>
                </a:solidFill>
              </a:rPr>
              <a:t>순차 다이어그램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7584" y="735546"/>
            <a:ext cx="720080" cy="378042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/>
              <a:t>방문이용자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63688" y="735546"/>
            <a:ext cx="720080" cy="378042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가입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99792" y="735546"/>
            <a:ext cx="720080" cy="378042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아웃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635896" y="735546"/>
            <a:ext cx="720080" cy="378042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검색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08104" y="735546"/>
            <a:ext cx="720080" cy="378042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게시판</a:t>
            </a:r>
            <a:endParaRPr lang="en-US" altLang="ko-KR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6444208" y="735546"/>
            <a:ext cx="720080" cy="378042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구매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72000" y="735546"/>
            <a:ext cx="720080" cy="378042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게시판</a:t>
            </a:r>
            <a:r>
              <a:rPr lang="en-US" altLang="ko-KR" sz="1000" b="1" dirty="0"/>
              <a:t>/</a:t>
            </a:r>
          </a:p>
          <a:p>
            <a:pPr algn="ctr"/>
            <a:r>
              <a:rPr lang="ko-KR" altLang="en-US" sz="1000" b="1" dirty="0"/>
              <a:t>구인공고</a:t>
            </a:r>
          </a:p>
        </p:txBody>
      </p:sp>
      <p:cxnSp>
        <p:nvCxnSpPr>
          <p:cNvPr id="16" name="직선 연결선 15"/>
          <p:cNvCxnSpPr>
            <a:stCxn id="6" idx="2"/>
          </p:cNvCxnSpPr>
          <p:nvPr/>
        </p:nvCxnSpPr>
        <p:spPr>
          <a:xfrm>
            <a:off x="2123728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059832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995936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187624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932040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740352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868144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6804248" y="1113589"/>
            <a:ext cx="0" cy="3618402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032975" y="1383618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340410" y="1437624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979712" y="1383618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15616" y="1173401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 </a:t>
            </a:r>
            <a:r>
              <a:rPr lang="ko-KR" altLang="en-US" sz="1000" dirty="0"/>
              <a:t>회원정보입력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1321010" y="1977333"/>
            <a:ext cx="159480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15616" y="1491631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2. </a:t>
            </a:r>
            <a:r>
              <a:rPr lang="ko-KR" altLang="en-US" sz="1000" dirty="0"/>
              <a:t>회원정보확인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032975" y="1929484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301582" y="2053445"/>
            <a:ext cx="161423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915816" y="1929484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914127" y="1773273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3. </a:t>
            </a:r>
            <a:r>
              <a:rPr lang="ko-KR" altLang="en-US" sz="1000" dirty="0"/>
              <a:t>로그인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75656" y="2037497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4. </a:t>
            </a:r>
            <a:r>
              <a:rPr lang="ko-KR" altLang="en-US" sz="1000" dirty="0"/>
              <a:t>회원정보확인승인</a:t>
            </a: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331920" y="2560094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043608" y="2512246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1312496" y="2636207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851920" y="2512246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123728" y="2371984"/>
            <a:ext cx="8867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5. </a:t>
            </a:r>
            <a:r>
              <a:rPr lang="ko-KR" altLang="en-US" sz="1000" dirty="0"/>
              <a:t>강의 검색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123728" y="2613561"/>
            <a:ext cx="11432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6. </a:t>
            </a:r>
            <a:r>
              <a:rPr lang="ko-KR" altLang="en-US" sz="1000" dirty="0"/>
              <a:t>강의 정보확인</a:t>
            </a: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1340410" y="3009114"/>
            <a:ext cx="346447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1043608" y="2931790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1331640" y="3055752"/>
            <a:ext cx="362086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788024" y="2931790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3203848" y="3419706"/>
            <a:ext cx="250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928630" y="3376342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66" name="직선 화살표 연결선 65"/>
          <p:cNvCxnSpPr/>
          <p:nvPr/>
        </p:nvCxnSpPr>
        <p:spPr>
          <a:xfrm flipH="1">
            <a:off x="3203848" y="3500304"/>
            <a:ext cx="250352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724128" y="3376342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3974727" y="3477657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10.</a:t>
            </a:r>
            <a:r>
              <a:rPr lang="ko-KR" altLang="en-US" sz="1000" dirty="0"/>
              <a:t> 게시판 확인</a:t>
            </a: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3242500" y="3825733"/>
            <a:ext cx="34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2926358" y="3770971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74" name="직선 화살표 연결선 73"/>
          <p:cNvCxnSpPr/>
          <p:nvPr/>
        </p:nvCxnSpPr>
        <p:spPr>
          <a:xfrm flipH="1">
            <a:off x="3203848" y="3908759"/>
            <a:ext cx="342641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6660232" y="3777884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77" name="TextBox 76"/>
          <p:cNvSpPr txBox="1"/>
          <p:nvPr/>
        </p:nvSpPr>
        <p:spPr>
          <a:xfrm>
            <a:off x="4860032" y="3837697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10. </a:t>
            </a:r>
            <a:r>
              <a:rPr lang="ko-KR" altLang="en-US" sz="1000" dirty="0"/>
              <a:t>구매 확인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059832" y="2772966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7. </a:t>
            </a:r>
            <a:r>
              <a:rPr lang="ko-KR" altLang="en-US" sz="900" dirty="0"/>
              <a:t>게시판 조회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059832" y="3060998"/>
            <a:ext cx="9316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8. </a:t>
            </a:r>
            <a:r>
              <a:rPr lang="ko-KR" altLang="en-US" sz="900" dirty="0"/>
              <a:t>게시판 확인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6948264" y="4279286"/>
            <a:ext cx="6475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669480" y="4251743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6948264" y="4355399"/>
            <a:ext cx="61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596336" y="4231437"/>
            <a:ext cx="288032" cy="162018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6769706" y="3981713"/>
            <a:ext cx="12586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11. </a:t>
            </a:r>
            <a:r>
              <a:rPr lang="ko-KR" altLang="en-US" sz="1000" dirty="0"/>
              <a:t>내 강의실 조회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804248" y="4413761"/>
            <a:ext cx="1416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12. </a:t>
            </a:r>
            <a:r>
              <a:rPr lang="ko-KR" altLang="en-US" sz="1000" dirty="0"/>
              <a:t>내 강의실 확인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99792" y="115131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56B5F"/>
                </a:solidFill>
              </a:rPr>
              <a:t>(user mode sequence diagram)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cxnSp>
        <p:nvCxnSpPr>
          <p:cNvPr id="14" name="구부러진 연결선 13"/>
          <p:cNvCxnSpPr>
            <a:stCxn id="33" idx="0"/>
            <a:endCxn id="79" idx="3"/>
          </p:cNvCxnSpPr>
          <p:nvPr/>
        </p:nvCxnSpPr>
        <p:spPr>
          <a:xfrm rot="16200000" flipH="1">
            <a:off x="2227239" y="1280106"/>
            <a:ext cx="81009" cy="288032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105470" y="1131590"/>
            <a:ext cx="10214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1.1 id</a:t>
            </a:r>
            <a:r>
              <a:rPr lang="ko-KR" altLang="en-US" sz="1000" dirty="0"/>
              <a:t>중복체크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123728" y="1407542"/>
            <a:ext cx="288032" cy="114170"/>
          </a:xfrm>
          <a:prstGeom prst="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4025514" y="3212682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9. </a:t>
            </a:r>
            <a:r>
              <a:rPr lang="ko-KR" altLang="en-US" sz="1000" dirty="0"/>
              <a:t>게시판 이용 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882231" y="3639675"/>
            <a:ext cx="841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9. </a:t>
            </a:r>
            <a:r>
              <a:rPr lang="ko-KR" altLang="en-US" sz="1000" dirty="0"/>
              <a:t>구매하기</a:t>
            </a:r>
          </a:p>
        </p:txBody>
      </p:sp>
    </p:spTree>
    <p:extLst>
      <p:ext uri="{BB962C8B-B14F-4D97-AF65-F5344CB8AC3E}">
        <p14:creationId xmlns:p14="http://schemas.microsoft.com/office/powerpoint/2010/main" val="57680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4836189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9792" y="115131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56B5F"/>
                </a:solidFill>
              </a:rPr>
              <a:t>(admin mode sequence diagram)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7.  </a:t>
            </a:r>
            <a:r>
              <a:rPr lang="ko-KR" altLang="en-US" b="1" dirty="0">
                <a:solidFill>
                  <a:srgbClr val="756B5F"/>
                </a:solidFill>
              </a:rPr>
              <a:t>순차 다이어그램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475656" y="987574"/>
            <a:ext cx="6120680" cy="2977880"/>
            <a:chOff x="899592" y="1197232"/>
            <a:chExt cx="6120680" cy="3970506"/>
          </a:xfrm>
        </p:grpSpPr>
        <p:cxnSp>
          <p:nvCxnSpPr>
            <p:cNvPr id="37" name="직선 화살표 연결선 36"/>
            <p:cNvCxnSpPr/>
            <p:nvPr/>
          </p:nvCxnSpPr>
          <p:spPr>
            <a:xfrm flipH="1">
              <a:off x="1382661" y="2245453"/>
              <a:ext cx="7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899592" y="1197232"/>
              <a:ext cx="720080" cy="504056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/>
                <a:t>관리자</a:t>
              </a:r>
              <a:endParaRPr lang="en-US" altLang="ko-KR" sz="1000" b="1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979712" y="1197232"/>
              <a:ext cx="720080" cy="504056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/>
                <a:t>로그인</a:t>
              </a:r>
              <a:r>
                <a:rPr lang="en-US" altLang="ko-KR" sz="1000" b="1" dirty="0"/>
                <a:t>/</a:t>
              </a:r>
              <a:r>
                <a:rPr lang="ko-KR" altLang="en-US" sz="1000" b="1" dirty="0"/>
                <a:t>아웃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59832" y="1197232"/>
              <a:ext cx="720080" cy="504056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/>
                <a:t>등록</a:t>
              </a:r>
              <a:r>
                <a:rPr lang="en-US" altLang="ko-KR" sz="1000" b="1" dirty="0"/>
                <a:t>/</a:t>
              </a:r>
              <a:r>
                <a:rPr lang="ko-KR" altLang="en-US" sz="1000" b="1" dirty="0"/>
                <a:t>삭제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39952" y="1197232"/>
              <a:ext cx="720080" cy="504056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/>
                <a:t>공지사항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00192" y="1197232"/>
              <a:ext cx="720080" cy="504056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/>
                <a:t>회원관리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20072" y="1197232"/>
              <a:ext cx="720080" cy="504056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b="1" dirty="0"/>
                <a:t>구인공고</a:t>
              </a:r>
            </a:p>
          </p:txBody>
        </p:sp>
        <p:cxnSp>
          <p:nvCxnSpPr>
            <p:cNvPr id="16" name="직선 연결선 15"/>
            <p:cNvCxnSpPr>
              <a:stCxn id="6" idx="2"/>
            </p:cNvCxnSpPr>
            <p:nvPr/>
          </p:nvCxnSpPr>
          <p:spPr>
            <a:xfrm flipH="1">
              <a:off x="2329014" y="1701288"/>
              <a:ext cx="10738" cy="3466449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419872" y="1701288"/>
              <a:ext cx="0" cy="34656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499992" y="1701288"/>
              <a:ext cx="0" cy="34656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244150" y="1701288"/>
              <a:ext cx="7741" cy="3465599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580112" y="1701288"/>
              <a:ext cx="0" cy="34656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660232" y="1701288"/>
              <a:ext cx="0" cy="3465600"/>
            </a:xfrm>
            <a:prstGeom prst="line">
              <a:avLst/>
            </a:prstGeom>
            <a:ln w="25400">
              <a:solidFill>
                <a:srgbClr val="756B5F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1104983" y="2061328"/>
              <a:ext cx="268607" cy="267126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1384804" y="2175147"/>
              <a:ext cx="79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2195736" y="2061328"/>
              <a:ext cx="288032" cy="216024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10071" y="1925691"/>
              <a:ext cx="71365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1. </a:t>
              </a:r>
              <a:r>
                <a:rPr lang="ko-KR" altLang="en-US" sz="1000" dirty="0"/>
                <a:t>로그인</a:t>
              </a: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>
              <a:off x="1393014" y="2751385"/>
              <a:ext cx="187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331640" y="2205344"/>
              <a:ext cx="970137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2. </a:t>
              </a:r>
              <a:r>
                <a:rPr lang="ko-KR" altLang="en-US" sz="1000" dirty="0"/>
                <a:t>관리자승인</a:t>
              </a: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flipH="1">
              <a:off x="1373590" y="2852869"/>
              <a:ext cx="1872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3275856" y="2687587"/>
              <a:ext cx="288032" cy="216024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70570" y="2468893"/>
              <a:ext cx="1361270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3. </a:t>
              </a:r>
              <a:r>
                <a:rPr lang="ko-KR" altLang="en-US" sz="1000" dirty="0"/>
                <a:t>강의 등록 및 삭제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763688" y="2801406"/>
              <a:ext cx="1656184" cy="328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4. </a:t>
              </a:r>
              <a:r>
                <a:rPr lang="ko-KR" altLang="en-US" sz="1000" dirty="0"/>
                <a:t>강의 관리 확인</a:t>
              </a:r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1429343" y="3450199"/>
              <a:ext cx="291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 flipH="1">
              <a:off x="1409919" y="3551683"/>
              <a:ext cx="291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4355976" y="3386401"/>
              <a:ext cx="288032" cy="216024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63688" y="3162936"/>
              <a:ext cx="233589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5. </a:t>
              </a:r>
              <a:r>
                <a:rPr lang="ko-KR" altLang="en-US" sz="1000" dirty="0"/>
                <a:t>공지사항 작성</a:t>
              </a:r>
              <a:r>
                <a:rPr lang="en-US" altLang="ko-KR" sz="1000" dirty="0"/>
                <a:t> / </a:t>
              </a:r>
              <a:r>
                <a:rPr lang="ko-KR" altLang="en-US" sz="1000" dirty="0"/>
                <a:t>수정 </a:t>
              </a:r>
              <a:r>
                <a:rPr lang="en-US" altLang="ko-KR" sz="1000" dirty="0"/>
                <a:t>/ </a:t>
              </a:r>
              <a:r>
                <a:rPr lang="ko-KR" altLang="en-US" sz="1000" dirty="0"/>
                <a:t>조회 </a:t>
              </a:r>
              <a:r>
                <a:rPr lang="en-US" altLang="ko-KR" sz="1000" dirty="0"/>
                <a:t>/ </a:t>
              </a:r>
              <a:r>
                <a:rPr lang="ko-KR" altLang="en-US" sz="1000" dirty="0"/>
                <a:t>삭제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979712" y="3521487"/>
              <a:ext cx="1444626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6. </a:t>
              </a:r>
              <a:r>
                <a:rPr lang="ko-KR" altLang="en-US" sz="1000" dirty="0"/>
                <a:t>공지사항 목록 확인</a:t>
              </a:r>
            </a:p>
          </p:txBody>
        </p:sp>
        <p:cxnSp>
          <p:nvCxnSpPr>
            <p:cNvPr id="57" name="직선 화살표 연결선 56"/>
            <p:cNvCxnSpPr/>
            <p:nvPr/>
          </p:nvCxnSpPr>
          <p:spPr>
            <a:xfrm>
              <a:off x="1403720" y="4063465"/>
              <a:ext cx="399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H="1">
              <a:off x="1384296" y="4164949"/>
              <a:ext cx="399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5436096" y="3999667"/>
              <a:ext cx="288032" cy="216024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cxnSp>
          <p:nvCxnSpPr>
            <p:cNvPr id="64" name="직선 화살표 연결선 63"/>
            <p:cNvCxnSpPr/>
            <p:nvPr/>
          </p:nvCxnSpPr>
          <p:spPr>
            <a:xfrm>
              <a:off x="1423072" y="4768156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 flipH="1">
              <a:off x="1403648" y="4869640"/>
              <a:ext cx="5076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6516216" y="4704358"/>
              <a:ext cx="288032" cy="216024"/>
            </a:xfrm>
            <a:prstGeom prst="rect">
              <a:avLst/>
            </a:prstGeom>
            <a:solidFill>
              <a:srgbClr val="215967"/>
            </a:solidFill>
            <a:ln>
              <a:solidFill>
                <a:srgbClr val="21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0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458305" y="4504875"/>
              <a:ext cx="1947969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9. </a:t>
              </a:r>
              <a:r>
                <a:rPr lang="ko-KR" altLang="en-US" sz="1000" dirty="0"/>
                <a:t>전체 회원리스트  조회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삭제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419872" y="4839443"/>
              <a:ext cx="1258678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10. </a:t>
              </a:r>
              <a:r>
                <a:rPr lang="ko-KR" altLang="en-US" sz="1000" dirty="0"/>
                <a:t>회원 목록 확인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935179" y="3807345"/>
              <a:ext cx="176202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7. </a:t>
              </a:r>
              <a:r>
                <a:rPr lang="ko-KR" altLang="en-US" sz="900" dirty="0"/>
                <a:t>구인공고 등록 </a:t>
              </a:r>
              <a:r>
                <a:rPr lang="en-US" altLang="ko-KR" sz="900" dirty="0"/>
                <a:t>/ </a:t>
              </a:r>
              <a:r>
                <a:rPr lang="ko-KR" altLang="en-US" sz="900" dirty="0"/>
                <a:t>수정</a:t>
              </a:r>
              <a:r>
                <a:rPr lang="en-US" altLang="ko-KR" sz="900" dirty="0"/>
                <a:t> / </a:t>
              </a:r>
              <a:r>
                <a:rPr lang="ko-KR" altLang="en-US" sz="900" dirty="0"/>
                <a:t>삭제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124803" y="4134753"/>
              <a:ext cx="1317990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8. </a:t>
              </a:r>
              <a:r>
                <a:rPr lang="ko-KR" altLang="en-US" sz="900" dirty="0"/>
                <a:t>구인공고 목록 확인</a:t>
              </a:r>
            </a:p>
          </p:txBody>
        </p:sp>
      </p:grpSp>
      <p:sp>
        <p:nvSpPr>
          <p:cNvPr id="55" name="직사각형 54"/>
          <p:cNvSpPr/>
          <p:nvPr/>
        </p:nvSpPr>
        <p:spPr>
          <a:xfrm>
            <a:off x="1691680" y="2067335"/>
            <a:ext cx="268607" cy="200345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56" name="직사각형 55"/>
          <p:cNvSpPr/>
          <p:nvPr/>
        </p:nvSpPr>
        <p:spPr>
          <a:xfrm>
            <a:off x="1691680" y="2605071"/>
            <a:ext cx="268607" cy="200345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58" name="직사각형 57"/>
          <p:cNvSpPr/>
          <p:nvPr/>
        </p:nvSpPr>
        <p:spPr>
          <a:xfrm>
            <a:off x="1691680" y="3055121"/>
            <a:ext cx="268607" cy="200345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63" name="직사각형 62"/>
          <p:cNvSpPr/>
          <p:nvPr/>
        </p:nvSpPr>
        <p:spPr>
          <a:xfrm>
            <a:off x="1691680" y="3606221"/>
            <a:ext cx="268607" cy="200345"/>
          </a:xfrm>
          <a:prstGeom prst="rect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307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8. DB </a:t>
            </a:r>
            <a:r>
              <a:rPr lang="ko-KR" altLang="en-US" b="1" dirty="0">
                <a:solidFill>
                  <a:srgbClr val="756B5F"/>
                </a:solidFill>
              </a:rPr>
              <a:t>설계 </a:t>
            </a:r>
            <a:r>
              <a:rPr lang="en-US" altLang="ko-KR" b="1" dirty="0">
                <a:solidFill>
                  <a:srgbClr val="756B5F"/>
                </a:solidFill>
              </a:rPr>
              <a:t>(ERD)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8CD3EF95-8FC9-4B89-BE22-9725A7BB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93" y="438674"/>
            <a:ext cx="7622610" cy="44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9.  </a:t>
            </a:r>
            <a:r>
              <a:rPr lang="ko-KR" altLang="en-US" b="1" dirty="0">
                <a:solidFill>
                  <a:srgbClr val="756B5F"/>
                </a:solidFill>
              </a:rPr>
              <a:t>기능정의서 및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3023D29-691E-47C1-A576-4F12BA0D2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788" r="1031" b="762"/>
          <a:stretch/>
        </p:blipFill>
        <p:spPr>
          <a:xfrm>
            <a:off x="1403648" y="411510"/>
            <a:ext cx="6840760" cy="447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10. Project Source Explorer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="" xmlns:a16="http://schemas.microsoft.com/office/drawing/2014/main" id="{E9E42190-3579-4B5D-B55D-DBFD47857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72" y="557701"/>
            <a:ext cx="2575764" cy="428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EFFBA5B-E74F-4D17-833A-9B4B3D9A3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36" y="564249"/>
            <a:ext cx="2575764" cy="428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D1370B2-DFD4-45F9-BCFA-1E821F189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00" y="592006"/>
            <a:ext cx="2575764" cy="42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1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메인 페이지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8" name="그림 7" descr="스크린샷, 측면, 하얀색, 모니터이(가) 표시된 사진&#10;&#10;자동 생성된 설명">
            <a:extLst>
              <a:ext uri="{FF2B5EF4-FFF2-40B4-BE49-F238E27FC236}">
                <a16:creationId xmlns="" xmlns:a16="http://schemas.microsoft.com/office/drawing/2014/main" id="{2CFE6A72-7BEA-4D39-A369-BECE1E912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9837"/>
            <a:ext cx="6887051" cy="46277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23111C8-0271-425F-A5A7-C192740B1AB9}"/>
              </a:ext>
            </a:extLst>
          </p:cNvPr>
          <p:cNvSpPr/>
          <p:nvPr/>
        </p:nvSpPr>
        <p:spPr>
          <a:xfrm>
            <a:off x="3180618" y="599549"/>
            <a:ext cx="1247366" cy="36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F599CF8-DC64-4CE8-8B64-681F3E8A4EBA}"/>
              </a:ext>
            </a:extLst>
          </p:cNvPr>
          <p:cNvSpPr/>
          <p:nvPr/>
        </p:nvSpPr>
        <p:spPr>
          <a:xfrm>
            <a:off x="107504" y="1180068"/>
            <a:ext cx="1203562" cy="3119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CCAB73D-5BB5-4BBD-A20E-7648423CD561}"/>
              </a:ext>
            </a:extLst>
          </p:cNvPr>
          <p:cNvSpPr/>
          <p:nvPr/>
        </p:nvSpPr>
        <p:spPr>
          <a:xfrm>
            <a:off x="6084168" y="1180068"/>
            <a:ext cx="936104" cy="175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268501C-F800-4966-922C-74E4E6B093CA}"/>
              </a:ext>
            </a:extLst>
          </p:cNvPr>
          <p:cNvSpPr/>
          <p:nvPr/>
        </p:nvSpPr>
        <p:spPr>
          <a:xfrm>
            <a:off x="3596479" y="2715766"/>
            <a:ext cx="1471021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E2B0513-03DA-4A24-A4AC-3B3A9B0E753C}"/>
              </a:ext>
            </a:extLst>
          </p:cNvPr>
          <p:cNvSpPr/>
          <p:nvPr/>
        </p:nvSpPr>
        <p:spPr>
          <a:xfrm>
            <a:off x="1475656" y="2763688"/>
            <a:ext cx="1968858" cy="139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9C45379-FE25-41AB-B4BD-B7443792A563}"/>
              </a:ext>
            </a:extLst>
          </p:cNvPr>
          <p:cNvSpPr/>
          <p:nvPr/>
        </p:nvSpPr>
        <p:spPr>
          <a:xfrm>
            <a:off x="2200904" y="987574"/>
            <a:ext cx="3672753" cy="192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84E6353-E09F-4E87-A77F-522C9F08A3EF}"/>
              </a:ext>
            </a:extLst>
          </p:cNvPr>
          <p:cNvSpPr/>
          <p:nvPr/>
        </p:nvSpPr>
        <p:spPr>
          <a:xfrm>
            <a:off x="2195737" y="4867475"/>
            <a:ext cx="1080119" cy="192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8FF2234-1E8E-469F-BEA2-F88A883DA7B8}"/>
              </a:ext>
            </a:extLst>
          </p:cNvPr>
          <p:cNvSpPr/>
          <p:nvPr/>
        </p:nvSpPr>
        <p:spPr>
          <a:xfrm>
            <a:off x="4139952" y="4882222"/>
            <a:ext cx="767249" cy="17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F962F2B-8C50-4F5F-8A63-5B62252A971D}"/>
              </a:ext>
            </a:extLst>
          </p:cNvPr>
          <p:cNvSpPr/>
          <p:nvPr/>
        </p:nvSpPr>
        <p:spPr>
          <a:xfrm>
            <a:off x="1775261" y="1342445"/>
            <a:ext cx="3804852" cy="1367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F9098A5-955B-4F90-B034-BC2C41252F8D}"/>
              </a:ext>
            </a:extLst>
          </p:cNvPr>
          <p:cNvSpPr/>
          <p:nvPr/>
        </p:nvSpPr>
        <p:spPr>
          <a:xfrm>
            <a:off x="5436096" y="411510"/>
            <a:ext cx="1533084" cy="2034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0803739-4892-4BA6-A2A1-D0005EAB6E33}"/>
              </a:ext>
            </a:extLst>
          </p:cNvPr>
          <p:cNvSpPr/>
          <p:nvPr/>
        </p:nvSpPr>
        <p:spPr>
          <a:xfrm>
            <a:off x="2627784" y="599549"/>
            <a:ext cx="534917" cy="36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83C123C-2862-4B01-88D0-807C408740C8}"/>
              </a:ext>
            </a:extLst>
          </p:cNvPr>
          <p:cNvSpPr txBox="1"/>
          <p:nvPr/>
        </p:nvSpPr>
        <p:spPr>
          <a:xfrm>
            <a:off x="5004048" y="298107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C4C4AC8-75E2-443B-96F1-0767A3C44475}"/>
              </a:ext>
            </a:extLst>
          </p:cNvPr>
          <p:cNvSpPr txBox="1"/>
          <p:nvPr/>
        </p:nvSpPr>
        <p:spPr>
          <a:xfrm>
            <a:off x="2137948" y="5250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3502E70-969A-4444-AD6C-62230523BB93}"/>
              </a:ext>
            </a:extLst>
          </p:cNvPr>
          <p:cNvSpPr txBox="1"/>
          <p:nvPr/>
        </p:nvSpPr>
        <p:spPr>
          <a:xfrm>
            <a:off x="4404241" y="52324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ACF6BE5-DA10-4117-9FAE-16E0CB384718}"/>
              </a:ext>
            </a:extLst>
          </p:cNvPr>
          <p:cNvSpPr txBox="1"/>
          <p:nvPr/>
        </p:nvSpPr>
        <p:spPr>
          <a:xfrm>
            <a:off x="4883195" y="4650844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⑪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9A51969-FE27-482D-8A17-6B5B48CDBE28}"/>
              </a:ext>
            </a:extLst>
          </p:cNvPr>
          <p:cNvSpPr txBox="1"/>
          <p:nvPr/>
        </p:nvSpPr>
        <p:spPr>
          <a:xfrm>
            <a:off x="1835696" y="13476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892EAD6-3F7E-41DB-9A39-612880D28E1D}"/>
              </a:ext>
            </a:extLst>
          </p:cNvPr>
          <p:cNvSpPr txBox="1"/>
          <p:nvPr/>
        </p:nvSpPr>
        <p:spPr>
          <a:xfrm>
            <a:off x="107504" y="42703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3D22FB1-5003-47F7-ADBE-4B4F5AEE0DDC}"/>
              </a:ext>
            </a:extLst>
          </p:cNvPr>
          <p:cNvSpPr txBox="1"/>
          <p:nvPr/>
        </p:nvSpPr>
        <p:spPr>
          <a:xfrm>
            <a:off x="1403648" y="41559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0EC5973-5C29-4BBF-9B49-CEF29953D83F}"/>
              </a:ext>
            </a:extLst>
          </p:cNvPr>
          <p:cNvSpPr txBox="1"/>
          <p:nvPr/>
        </p:nvSpPr>
        <p:spPr>
          <a:xfrm>
            <a:off x="4943653" y="41559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75C0C39-F30A-4D72-8C97-284C4B8EFB55}"/>
              </a:ext>
            </a:extLst>
          </p:cNvPr>
          <p:cNvSpPr txBox="1"/>
          <p:nvPr/>
        </p:nvSpPr>
        <p:spPr>
          <a:xfrm>
            <a:off x="1757512" y="46513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82A9F54-53F0-45B3-99C0-C36687F2E2EF}"/>
              </a:ext>
            </a:extLst>
          </p:cNvPr>
          <p:cNvSpPr txBox="1"/>
          <p:nvPr/>
        </p:nvSpPr>
        <p:spPr>
          <a:xfrm>
            <a:off x="6390789" y="28564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33" name="모서리가 둥근 직사각형 38">
            <a:extLst>
              <a:ext uri="{FF2B5EF4-FFF2-40B4-BE49-F238E27FC236}">
                <a16:creationId xmlns="" xmlns:a16="http://schemas.microsoft.com/office/drawing/2014/main" id="{58273BC9-4479-4A92-BF10-2E34F57B6747}"/>
              </a:ext>
            </a:extLst>
          </p:cNvPr>
          <p:cNvSpPr/>
          <p:nvPr/>
        </p:nvSpPr>
        <p:spPr>
          <a:xfrm>
            <a:off x="7091310" y="320312"/>
            <a:ext cx="1850073" cy="4627702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 err="1">
                <a:solidFill>
                  <a:schemeClr val="tx1"/>
                </a:solidFill>
              </a:rPr>
              <a:t>로그인전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 err="1">
                <a:solidFill>
                  <a:schemeClr val="tx1"/>
                </a:solidFill>
              </a:rPr>
              <a:t>로그인후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관리자로그인 후</a:t>
            </a:r>
            <a:r>
              <a:rPr lang="en-US" altLang="ko-KR" sz="1100" b="1" dirty="0">
                <a:solidFill>
                  <a:schemeClr val="tx1"/>
                </a:solidFill>
              </a:rPr>
              <a:t> header</a:t>
            </a:r>
            <a:r>
              <a:rPr lang="ko-KR" altLang="en-US" sz="1100" b="1" dirty="0">
                <a:solidFill>
                  <a:schemeClr val="tx1"/>
                </a:solidFill>
              </a:rPr>
              <a:t>의 메뉴가 다르게 보인다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 err="1">
                <a:solidFill>
                  <a:schemeClr val="tx1"/>
                </a:solidFill>
              </a:rPr>
              <a:t>클릭시</a:t>
            </a:r>
            <a:r>
              <a:rPr lang="ko-KR" altLang="en-US" sz="1100" b="1" dirty="0">
                <a:solidFill>
                  <a:schemeClr val="tx1"/>
                </a:solidFill>
              </a:rPr>
              <a:t> 메인으로 이동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>
                <a:solidFill>
                  <a:schemeClr val="tx1"/>
                </a:solidFill>
              </a:rPr>
              <a:t>검색하기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100" b="1" dirty="0">
                <a:solidFill>
                  <a:schemeClr val="tx1"/>
                </a:solidFill>
              </a:rPr>
              <a:t>비회원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회원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관리자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     모두 이용가능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100" b="1" dirty="0">
                <a:solidFill>
                  <a:schemeClr val="tx1"/>
                </a:solidFill>
              </a:rPr>
              <a:t>검색조건 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b="1" dirty="0" err="1">
                <a:solidFill>
                  <a:schemeClr val="tx1"/>
                </a:solidFill>
              </a:rPr>
              <a:t>강의명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100" b="1" dirty="0">
                <a:solidFill>
                  <a:schemeClr val="tx1"/>
                </a:solidFill>
              </a:rPr>
              <a:t>Hit Menu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en-US" altLang="ko-KR" sz="1100" b="1" dirty="0">
                <a:solidFill>
                  <a:schemeClr val="tx1"/>
                </a:solidFill>
              </a:rPr>
              <a:t>IT</a:t>
            </a:r>
            <a:r>
              <a:rPr lang="ko-KR" altLang="en-US" sz="1100" b="1" dirty="0">
                <a:solidFill>
                  <a:schemeClr val="tx1"/>
                </a:solidFill>
              </a:rPr>
              <a:t>바다소개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강의목록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자유게시판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구인공고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FEF41D0-6A8F-41BC-B087-5097B3033862}"/>
              </a:ext>
            </a:extLst>
          </p:cNvPr>
          <p:cNvSpPr txBox="1"/>
          <p:nvPr/>
        </p:nvSpPr>
        <p:spPr>
          <a:xfrm>
            <a:off x="5819957" y="5995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438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메인 페이지</a:t>
            </a:r>
          </a:p>
        </p:txBody>
      </p:sp>
      <p:pic>
        <p:nvPicPr>
          <p:cNvPr id="8" name="그림 7" descr="스크린샷, 측면, 하얀색, 모니터이(가) 표시된 사진&#10;&#10;자동 생성된 설명">
            <a:extLst>
              <a:ext uri="{FF2B5EF4-FFF2-40B4-BE49-F238E27FC236}">
                <a16:creationId xmlns="" xmlns:a16="http://schemas.microsoft.com/office/drawing/2014/main" id="{2CFE6A72-7BEA-4D39-A369-BECE1E912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9837"/>
            <a:ext cx="6887051" cy="462770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23111C8-0271-425F-A5A7-C192740B1AB9}"/>
              </a:ext>
            </a:extLst>
          </p:cNvPr>
          <p:cNvSpPr/>
          <p:nvPr/>
        </p:nvSpPr>
        <p:spPr>
          <a:xfrm>
            <a:off x="3180618" y="599549"/>
            <a:ext cx="1247366" cy="36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F599CF8-DC64-4CE8-8B64-681F3E8A4EBA}"/>
              </a:ext>
            </a:extLst>
          </p:cNvPr>
          <p:cNvSpPr/>
          <p:nvPr/>
        </p:nvSpPr>
        <p:spPr>
          <a:xfrm>
            <a:off x="107504" y="1180068"/>
            <a:ext cx="1203562" cy="3119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CCAB73D-5BB5-4BBD-A20E-7648423CD561}"/>
              </a:ext>
            </a:extLst>
          </p:cNvPr>
          <p:cNvSpPr/>
          <p:nvPr/>
        </p:nvSpPr>
        <p:spPr>
          <a:xfrm>
            <a:off x="6084168" y="1180068"/>
            <a:ext cx="936104" cy="175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268501C-F800-4966-922C-74E4E6B093CA}"/>
              </a:ext>
            </a:extLst>
          </p:cNvPr>
          <p:cNvSpPr/>
          <p:nvPr/>
        </p:nvSpPr>
        <p:spPr>
          <a:xfrm>
            <a:off x="3596479" y="2715766"/>
            <a:ext cx="1471021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E2B0513-03DA-4A24-A4AC-3B3A9B0E753C}"/>
              </a:ext>
            </a:extLst>
          </p:cNvPr>
          <p:cNvSpPr/>
          <p:nvPr/>
        </p:nvSpPr>
        <p:spPr>
          <a:xfrm>
            <a:off x="1475656" y="2763688"/>
            <a:ext cx="1968858" cy="139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9C45379-FE25-41AB-B4BD-B7443792A563}"/>
              </a:ext>
            </a:extLst>
          </p:cNvPr>
          <p:cNvSpPr/>
          <p:nvPr/>
        </p:nvSpPr>
        <p:spPr>
          <a:xfrm>
            <a:off x="2200904" y="987574"/>
            <a:ext cx="3672753" cy="192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84E6353-E09F-4E87-A77F-522C9F08A3EF}"/>
              </a:ext>
            </a:extLst>
          </p:cNvPr>
          <p:cNvSpPr/>
          <p:nvPr/>
        </p:nvSpPr>
        <p:spPr>
          <a:xfrm>
            <a:off x="2195737" y="4867475"/>
            <a:ext cx="1080119" cy="192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8FF2234-1E8E-469F-BEA2-F88A883DA7B8}"/>
              </a:ext>
            </a:extLst>
          </p:cNvPr>
          <p:cNvSpPr/>
          <p:nvPr/>
        </p:nvSpPr>
        <p:spPr>
          <a:xfrm>
            <a:off x="4139952" y="4882222"/>
            <a:ext cx="767249" cy="17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F962F2B-8C50-4F5F-8A63-5B62252A971D}"/>
              </a:ext>
            </a:extLst>
          </p:cNvPr>
          <p:cNvSpPr/>
          <p:nvPr/>
        </p:nvSpPr>
        <p:spPr>
          <a:xfrm>
            <a:off x="1775261" y="1342445"/>
            <a:ext cx="3804852" cy="1367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F9098A5-955B-4F90-B034-BC2C41252F8D}"/>
              </a:ext>
            </a:extLst>
          </p:cNvPr>
          <p:cNvSpPr/>
          <p:nvPr/>
        </p:nvSpPr>
        <p:spPr>
          <a:xfrm>
            <a:off x="5436096" y="384411"/>
            <a:ext cx="1533084" cy="268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0803739-4892-4BA6-A2A1-D0005EAB6E33}"/>
              </a:ext>
            </a:extLst>
          </p:cNvPr>
          <p:cNvSpPr/>
          <p:nvPr/>
        </p:nvSpPr>
        <p:spPr>
          <a:xfrm>
            <a:off x="2627784" y="599549"/>
            <a:ext cx="534917" cy="36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83C123C-2862-4B01-88D0-807C408740C8}"/>
              </a:ext>
            </a:extLst>
          </p:cNvPr>
          <p:cNvSpPr txBox="1"/>
          <p:nvPr/>
        </p:nvSpPr>
        <p:spPr>
          <a:xfrm>
            <a:off x="5004048" y="298107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C4C4AC8-75E2-443B-96F1-0767A3C44475}"/>
              </a:ext>
            </a:extLst>
          </p:cNvPr>
          <p:cNvSpPr txBox="1"/>
          <p:nvPr/>
        </p:nvSpPr>
        <p:spPr>
          <a:xfrm>
            <a:off x="2137948" y="5250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3502E70-969A-4444-AD6C-62230523BB93}"/>
              </a:ext>
            </a:extLst>
          </p:cNvPr>
          <p:cNvSpPr txBox="1"/>
          <p:nvPr/>
        </p:nvSpPr>
        <p:spPr>
          <a:xfrm>
            <a:off x="4404241" y="52324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ACF6BE5-DA10-4117-9FAE-16E0CB384718}"/>
              </a:ext>
            </a:extLst>
          </p:cNvPr>
          <p:cNvSpPr txBox="1"/>
          <p:nvPr/>
        </p:nvSpPr>
        <p:spPr>
          <a:xfrm>
            <a:off x="4883195" y="4650844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⑪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9A51969-FE27-482D-8A17-6B5B48CDBE28}"/>
              </a:ext>
            </a:extLst>
          </p:cNvPr>
          <p:cNvSpPr txBox="1"/>
          <p:nvPr/>
        </p:nvSpPr>
        <p:spPr>
          <a:xfrm>
            <a:off x="1835696" y="13476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892EAD6-3F7E-41DB-9A39-612880D28E1D}"/>
              </a:ext>
            </a:extLst>
          </p:cNvPr>
          <p:cNvSpPr txBox="1"/>
          <p:nvPr/>
        </p:nvSpPr>
        <p:spPr>
          <a:xfrm>
            <a:off x="107504" y="42703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3D22FB1-5003-47F7-ADBE-4B4F5AEE0DDC}"/>
              </a:ext>
            </a:extLst>
          </p:cNvPr>
          <p:cNvSpPr txBox="1"/>
          <p:nvPr/>
        </p:nvSpPr>
        <p:spPr>
          <a:xfrm>
            <a:off x="1403648" y="41559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0EC5973-5C29-4BBF-9B49-CEF29953D83F}"/>
              </a:ext>
            </a:extLst>
          </p:cNvPr>
          <p:cNvSpPr txBox="1"/>
          <p:nvPr/>
        </p:nvSpPr>
        <p:spPr>
          <a:xfrm>
            <a:off x="4943653" y="41559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75C0C39-F30A-4D72-8C97-284C4B8EFB55}"/>
              </a:ext>
            </a:extLst>
          </p:cNvPr>
          <p:cNvSpPr txBox="1"/>
          <p:nvPr/>
        </p:nvSpPr>
        <p:spPr>
          <a:xfrm>
            <a:off x="1757512" y="46513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82A9F54-53F0-45B3-99C0-C36687F2E2EF}"/>
              </a:ext>
            </a:extLst>
          </p:cNvPr>
          <p:cNvSpPr txBox="1"/>
          <p:nvPr/>
        </p:nvSpPr>
        <p:spPr>
          <a:xfrm>
            <a:off x="6390789" y="28564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33" name="모서리가 둥근 직사각형 38">
            <a:extLst>
              <a:ext uri="{FF2B5EF4-FFF2-40B4-BE49-F238E27FC236}">
                <a16:creationId xmlns="" xmlns:a16="http://schemas.microsoft.com/office/drawing/2014/main" id="{58273BC9-4479-4A92-BF10-2E34F57B6747}"/>
              </a:ext>
            </a:extLst>
          </p:cNvPr>
          <p:cNvSpPr/>
          <p:nvPr/>
        </p:nvSpPr>
        <p:spPr>
          <a:xfrm>
            <a:off x="7091310" y="320312"/>
            <a:ext cx="1850073" cy="4627702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 startAt="5"/>
            </a:pPr>
            <a:r>
              <a:rPr lang="ko-KR" altLang="en-US" sz="1100" b="1" dirty="0">
                <a:solidFill>
                  <a:schemeClr val="tx1"/>
                </a:solidFill>
              </a:rPr>
              <a:t>홍보 동영상 재생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 startAt="5"/>
            </a:pPr>
            <a:r>
              <a:rPr lang="en-US" altLang="ko-KR" sz="1100" b="1" dirty="0">
                <a:solidFill>
                  <a:schemeClr val="tx1"/>
                </a:solidFill>
              </a:rPr>
              <a:t>Checkbox</a:t>
            </a:r>
            <a:r>
              <a:rPr lang="ko-KR" altLang="en-US" sz="1100" b="1" dirty="0">
                <a:solidFill>
                  <a:schemeClr val="tx1"/>
                </a:solidFill>
              </a:rPr>
              <a:t>로 광고물의 디스플레이 유무를 결정한다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 startAt="5"/>
            </a:pPr>
            <a:r>
              <a:rPr lang="ko-KR" altLang="en-US" sz="1100" b="1" dirty="0">
                <a:solidFill>
                  <a:schemeClr val="tx1"/>
                </a:solidFill>
              </a:rPr>
              <a:t>자유게시판에 게시된 글 중 관리자에 의해 작성된 글만 출력 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 err="1">
                <a:solidFill>
                  <a:schemeClr val="tx1"/>
                </a:solidFill>
              </a:rPr>
              <a:t>페이징</a:t>
            </a:r>
            <a:r>
              <a:rPr lang="ko-KR" altLang="en-US" sz="1100" b="1" dirty="0">
                <a:solidFill>
                  <a:schemeClr val="tx1"/>
                </a:solidFill>
              </a:rPr>
              <a:t> 처리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100" b="1" dirty="0">
                <a:solidFill>
                  <a:schemeClr val="tx1"/>
                </a:solidFill>
              </a:rPr>
              <a:t>게시글의 제목을 클릭하면 해당 게시글로 이동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en-US" altLang="ko-KR" sz="1100" b="1" dirty="0">
                <a:solidFill>
                  <a:schemeClr val="tx1"/>
                </a:solidFill>
              </a:rPr>
              <a:t>MORE </a:t>
            </a:r>
            <a:r>
              <a:rPr lang="ko-KR" altLang="en-US" sz="1100" b="1" dirty="0" err="1">
                <a:solidFill>
                  <a:schemeClr val="tx1"/>
                </a:solidFill>
              </a:rPr>
              <a:t>클릭시</a:t>
            </a:r>
            <a:r>
              <a:rPr lang="ko-KR" altLang="en-US" sz="1100" b="1" dirty="0">
                <a:solidFill>
                  <a:schemeClr val="tx1"/>
                </a:solidFill>
              </a:rPr>
              <a:t> 자유게시판으로 이동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FEF41D0-6A8F-41BC-B087-5097B3033862}"/>
              </a:ext>
            </a:extLst>
          </p:cNvPr>
          <p:cNvSpPr txBox="1"/>
          <p:nvPr/>
        </p:nvSpPr>
        <p:spPr>
          <a:xfrm>
            <a:off x="5819957" y="5995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8FF2234-1E8E-469F-BEA2-F88A883DA7B8}"/>
              </a:ext>
            </a:extLst>
          </p:cNvPr>
          <p:cNvSpPr/>
          <p:nvPr/>
        </p:nvSpPr>
        <p:spPr>
          <a:xfrm>
            <a:off x="2173873" y="3867894"/>
            <a:ext cx="597927" cy="17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9440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스크린샷, 측면, 하얀색, 모니터이(가) 표시된 사진&#10;&#10;자동 생성된 설명">
            <a:extLst>
              <a:ext uri="{FF2B5EF4-FFF2-40B4-BE49-F238E27FC236}">
                <a16:creationId xmlns="" xmlns:a16="http://schemas.microsoft.com/office/drawing/2014/main" id="{AE1AA1B0-2B3B-408B-917E-974487C51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9837"/>
            <a:ext cx="6887051" cy="462770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메인 페이지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23111C8-0271-425F-A5A7-C192740B1AB9}"/>
              </a:ext>
            </a:extLst>
          </p:cNvPr>
          <p:cNvSpPr/>
          <p:nvPr/>
        </p:nvSpPr>
        <p:spPr>
          <a:xfrm>
            <a:off x="3180618" y="599549"/>
            <a:ext cx="1247366" cy="36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F599CF8-DC64-4CE8-8B64-681F3E8A4EBA}"/>
              </a:ext>
            </a:extLst>
          </p:cNvPr>
          <p:cNvSpPr/>
          <p:nvPr/>
        </p:nvSpPr>
        <p:spPr>
          <a:xfrm>
            <a:off x="107504" y="1180068"/>
            <a:ext cx="1203562" cy="3119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CCAB73D-5BB5-4BBD-A20E-7648423CD561}"/>
              </a:ext>
            </a:extLst>
          </p:cNvPr>
          <p:cNvSpPr/>
          <p:nvPr/>
        </p:nvSpPr>
        <p:spPr>
          <a:xfrm>
            <a:off x="6084168" y="1180068"/>
            <a:ext cx="936104" cy="175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268501C-F800-4966-922C-74E4E6B093CA}"/>
              </a:ext>
            </a:extLst>
          </p:cNvPr>
          <p:cNvSpPr/>
          <p:nvPr/>
        </p:nvSpPr>
        <p:spPr>
          <a:xfrm>
            <a:off x="3596479" y="2715766"/>
            <a:ext cx="1471021" cy="1512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E2B0513-03DA-4A24-A4AC-3B3A9B0E753C}"/>
              </a:ext>
            </a:extLst>
          </p:cNvPr>
          <p:cNvSpPr/>
          <p:nvPr/>
        </p:nvSpPr>
        <p:spPr>
          <a:xfrm>
            <a:off x="1475656" y="2763688"/>
            <a:ext cx="1968858" cy="13922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C9C45379-FE25-41AB-B4BD-B7443792A563}"/>
              </a:ext>
            </a:extLst>
          </p:cNvPr>
          <p:cNvSpPr/>
          <p:nvPr/>
        </p:nvSpPr>
        <p:spPr>
          <a:xfrm>
            <a:off x="2200904" y="987574"/>
            <a:ext cx="3672753" cy="192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F84E6353-E09F-4E87-A77F-522C9F08A3EF}"/>
              </a:ext>
            </a:extLst>
          </p:cNvPr>
          <p:cNvSpPr/>
          <p:nvPr/>
        </p:nvSpPr>
        <p:spPr>
          <a:xfrm>
            <a:off x="2195737" y="4867475"/>
            <a:ext cx="1080119" cy="1924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8FF2234-1E8E-469F-BEA2-F88A883DA7B8}"/>
              </a:ext>
            </a:extLst>
          </p:cNvPr>
          <p:cNvSpPr/>
          <p:nvPr/>
        </p:nvSpPr>
        <p:spPr>
          <a:xfrm>
            <a:off x="4139952" y="4882222"/>
            <a:ext cx="767249" cy="177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CF962F2B-8C50-4F5F-8A63-5B62252A971D}"/>
              </a:ext>
            </a:extLst>
          </p:cNvPr>
          <p:cNvSpPr/>
          <p:nvPr/>
        </p:nvSpPr>
        <p:spPr>
          <a:xfrm>
            <a:off x="1775261" y="1342445"/>
            <a:ext cx="3804852" cy="1367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2F9098A5-955B-4F90-B034-BC2C41252F8D}"/>
              </a:ext>
            </a:extLst>
          </p:cNvPr>
          <p:cNvSpPr/>
          <p:nvPr/>
        </p:nvSpPr>
        <p:spPr>
          <a:xfrm>
            <a:off x="5436096" y="384411"/>
            <a:ext cx="1533084" cy="268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20803739-4892-4BA6-A2A1-D0005EAB6E33}"/>
              </a:ext>
            </a:extLst>
          </p:cNvPr>
          <p:cNvSpPr/>
          <p:nvPr/>
        </p:nvSpPr>
        <p:spPr>
          <a:xfrm>
            <a:off x="2627784" y="599549"/>
            <a:ext cx="534917" cy="360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283C123C-2862-4B01-88D0-807C408740C8}"/>
              </a:ext>
            </a:extLst>
          </p:cNvPr>
          <p:cNvSpPr txBox="1"/>
          <p:nvPr/>
        </p:nvSpPr>
        <p:spPr>
          <a:xfrm>
            <a:off x="5004048" y="298107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C4C4AC8-75E2-443B-96F1-0767A3C44475}"/>
              </a:ext>
            </a:extLst>
          </p:cNvPr>
          <p:cNvSpPr txBox="1"/>
          <p:nvPr/>
        </p:nvSpPr>
        <p:spPr>
          <a:xfrm>
            <a:off x="2137948" y="5250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3502E70-969A-4444-AD6C-62230523BB93}"/>
              </a:ext>
            </a:extLst>
          </p:cNvPr>
          <p:cNvSpPr txBox="1"/>
          <p:nvPr/>
        </p:nvSpPr>
        <p:spPr>
          <a:xfrm>
            <a:off x="4404241" y="52324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ACF6BE5-DA10-4117-9FAE-16E0CB384718}"/>
              </a:ext>
            </a:extLst>
          </p:cNvPr>
          <p:cNvSpPr txBox="1"/>
          <p:nvPr/>
        </p:nvSpPr>
        <p:spPr>
          <a:xfrm>
            <a:off x="4883195" y="4650844"/>
            <a:ext cx="49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⑪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9A51969-FE27-482D-8A17-6B5B48CDBE28}"/>
              </a:ext>
            </a:extLst>
          </p:cNvPr>
          <p:cNvSpPr txBox="1"/>
          <p:nvPr/>
        </p:nvSpPr>
        <p:spPr>
          <a:xfrm>
            <a:off x="1835696" y="134761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4892EAD6-3F7E-41DB-9A39-612880D28E1D}"/>
              </a:ext>
            </a:extLst>
          </p:cNvPr>
          <p:cNvSpPr txBox="1"/>
          <p:nvPr/>
        </p:nvSpPr>
        <p:spPr>
          <a:xfrm>
            <a:off x="107504" y="42703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3D22FB1-5003-47F7-ADBE-4B4F5AEE0DDC}"/>
              </a:ext>
            </a:extLst>
          </p:cNvPr>
          <p:cNvSpPr txBox="1"/>
          <p:nvPr/>
        </p:nvSpPr>
        <p:spPr>
          <a:xfrm>
            <a:off x="1403648" y="41559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0EC5973-5C29-4BBF-9B49-CEF29953D83F}"/>
              </a:ext>
            </a:extLst>
          </p:cNvPr>
          <p:cNvSpPr txBox="1"/>
          <p:nvPr/>
        </p:nvSpPr>
        <p:spPr>
          <a:xfrm>
            <a:off x="4943653" y="41559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875C0C39-F30A-4D72-8C97-284C4B8EFB55}"/>
              </a:ext>
            </a:extLst>
          </p:cNvPr>
          <p:cNvSpPr txBox="1"/>
          <p:nvPr/>
        </p:nvSpPr>
        <p:spPr>
          <a:xfrm>
            <a:off x="1757512" y="465138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82A9F54-53F0-45B3-99C0-C36687F2E2EF}"/>
              </a:ext>
            </a:extLst>
          </p:cNvPr>
          <p:cNvSpPr txBox="1"/>
          <p:nvPr/>
        </p:nvSpPr>
        <p:spPr>
          <a:xfrm>
            <a:off x="6390789" y="28564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33" name="모서리가 둥근 직사각형 38">
            <a:extLst>
              <a:ext uri="{FF2B5EF4-FFF2-40B4-BE49-F238E27FC236}">
                <a16:creationId xmlns="" xmlns:a16="http://schemas.microsoft.com/office/drawing/2014/main" id="{58273BC9-4479-4A92-BF10-2E34F57B6747}"/>
              </a:ext>
            </a:extLst>
          </p:cNvPr>
          <p:cNvSpPr/>
          <p:nvPr/>
        </p:nvSpPr>
        <p:spPr>
          <a:xfrm>
            <a:off x="7091310" y="320312"/>
            <a:ext cx="1850073" cy="4627702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 startAt="8"/>
            </a:pPr>
            <a:r>
              <a:rPr lang="ko-KR" altLang="en-US" sz="1100" b="1" dirty="0">
                <a:solidFill>
                  <a:schemeClr val="tx1"/>
                </a:solidFill>
              </a:rPr>
              <a:t>개강 일정 출력 </a:t>
            </a:r>
            <a:r>
              <a:rPr lang="en-US" altLang="ko-KR" sz="1100" b="1" dirty="0">
                <a:solidFill>
                  <a:schemeClr val="tx1"/>
                </a:solidFill>
              </a:rPr>
              <a:t>(jQuery</a:t>
            </a:r>
            <a:r>
              <a:rPr lang="ko-KR" altLang="en-US" sz="1100" b="1" dirty="0">
                <a:solidFill>
                  <a:schemeClr val="tx1"/>
                </a:solidFill>
              </a:rPr>
              <a:t>를 이용하여 </a:t>
            </a:r>
            <a:r>
              <a:rPr lang="en-US" altLang="ko-KR" sz="1100" b="1" dirty="0">
                <a:solidFill>
                  <a:schemeClr val="tx1"/>
                </a:solidFill>
              </a:rPr>
              <a:t>slider </a:t>
            </a:r>
            <a:r>
              <a:rPr lang="ko-KR" altLang="en-US" sz="1100" b="1" dirty="0">
                <a:solidFill>
                  <a:schemeClr val="tx1"/>
                </a:solidFill>
              </a:rPr>
              <a:t>기능 사용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 startAt="8"/>
            </a:pPr>
            <a:r>
              <a:rPr lang="ko-KR" altLang="en-US" sz="1100" b="1" dirty="0">
                <a:solidFill>
                  <a:schemeClr val="tx1"/>
                </a:solidFill>
              </a:rPr>
              <a:t>아직 개강하지 않은 강의 중 </a:t>
            </a:r>
            <a:r>
              <a:rPr lang="ko-KR" altLang="en-US" sz="1100" b="1" dirty="0" err="1">
                <a:solidFill>
                  <a:schemeClr val="tx1"/>
                </a:solidFill>
              </a:rPr>
              <a:t>여석이</a:t>
            </a:r>
            <a:r>
              <a:rPr lang="ko-KR" altLang="en-US" sz="1100" b="1" dirty="0">
                <a:solidFill>
                  <a:schemeClr val="tx1"/>
                </a:solidFill>
              </a:rPr>
              <a:t> 가장 적게 남은 강의 두 개를 출력한다</a:t>
            </a:r>
            <a:r>
              <a:rPr lang="en-US" altLang="ko-KR" sz="1100" b="1" dirty="0">
                <a:solidFill>
                  <a:schemeClr val="tx1"/>
                </a:solidFill>
              </a:rPr>
              <a:t>. </a:t>
            </a:r>
            <a:r>
              <a:rPr lang="ko-KR" altLang="en-US" sz="1100" b="1" dirty="0">
                <a:solidFill>
                  <a:schemeClr val="tx1"/>
                </a:solidFill>
              </a:rPr>
              <a:t>드래그에 따라 화면에 고정되어 움직인다</a:t>
            </a:r>
            <a:r>
              <a:rPr lang="en-US" altLang="ko-KR" sz="1100" b="1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 startAt="8"/>
            </a:pPr>
            <a:r>
              <a:rPr lang="en-US" altLang="ko-KR" sz="1100" b="1" dirty="0">
                <a:solidFill>
                  <a:schemeClr val="tx1"/>
                </a:solidFill>
              </a:rPr>
              <a:t>SNS </a:t>
            </a:r>
            <a:r>
              <a:rPr lang="ko-KR" altLang="en-US" sz="1100" b="1" dirty="0">
                <a:solidFill>
                  <a:schemeClr val="tx1"/>
                </a:solidFill>
              </a:rPr>
              <a:t>그림을 클릭하면 해당 플랫폼의 사이트로 이동한다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</a:rPr>
              <a:t>⑪ 관리자 </a:t>
            </a:r>
            <a:r>
              <a:rPr lang="ko-KR" altLang="en-US" sz="1100" b="1" dirty="0">
                <a:solidFill>
                  <a:schemeClr val="tx1"/>
                </a:solidFill>
              </a:rPr>
              <a:t>로그인 화면으로 이동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3FEF41D0-6A8F-41BC-B087-5097B3033862}"/>
              </a:ext>
            </a:extLst>
          </p:cNvPr>
          <p:cNvSpPr txBox="1"/>
          <p:nvPr/>
        </p:nvSpPr>
        <p:spPr>
          <a:xfrm>
            <a:off x="5819957" y="5995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376766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회원 로그인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BA4F88C-EA61-48FB-8364-7817659958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"/>
          <a:stretch/>
        </p:blipFill>
        <p:spPr>
          <a:xfrm>
            <a:off x="26681" y="536337"/>
            <a:ext cx="6846765" cy="4627702"/>
          </a:xfrm>
          <a:prstGeom prst="rect">
            <a:avLst/>
          </a:prstGeom>
        </p:spPr>
      </p:pic>
      <p:sp>
        <p:nvSpPr>
          <p:cNvPr id="7" name="모서리가 둥근 직사각형 38">
            <a:extLst>
              <a:ext uri="{FF2B5EF4-FFF2-40B4-BE49-F238E27FC236}">
                <a16:creationId xmlns="" xmlns:a16="http://schemas.microsoft.com/office/drawing/2014/main" id="{E2A24B6C-B797-4EA4-A94C-2AE5DA93C291}"/>
              </a:ext>
            </a:extLst>
          </p:cNvPr>
          <p:cNvSpPr/>
          <p:nvPr/>
        </p:nvSpPr>
        <p:spPr>
          <a:xfrm>
            <a:off x="6372200" y="2571750"/>
            <a:ext cx="1850073" cy="1440160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회원로그인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err="1">
                <a:solidFill>
                  <a:schemeClr val="tx1"/>
                </a:solidFill>
              </a:rPr>
              <a:t>클릭시</a:t>
            </a:r>
            <a:r>
              <a:rPr lang="ko-KR" altLang="en-US" sz="1200" b="1" dirty="0">
                <a:solidFill>
                  <a:schemeClr val="tx1"/>
                </a:solidFill>
              </a:rPr>
              <a:t> 회원가입 페이지로 이동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92B535E-6CBF-44DB-908B-F77EF047FF62}"/>
              </a:ext>
            </a:extLst>
          </p:cNvPr>
          <p:cNvSpPr/>
          <p:nvPr/>
        </p:nvSpPr>
        <p:spPr>
          <a:xfrm>
            <a:off x="3347864" y="3435846"/>
            <a:ext cx="1296144" cy="268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F61240D-E845-4C83-88CB-5600208C5BC5}"/>
              </a:ext>
            </a:extLst>
          </p:cNvPr>
          <p:cNvSpPr/>
          <p:nvPr/>
        </p:nvSpPr>
        <p:spPr>
          <a:xfrm>
            <a:off x="2339752" y="2639712"/>
            <a:ext cx="2376264" cy="796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CB46D57-F788-4DD8-9E53-AAB1B014876A}"/>
              </a:ext>
            </a:extLst>
          </p:cNvPr>
          <p:cNvSpPr txBox="1"/>
          <p:nvPr/>
        </p:nvSpPr>
        <p:spPr>
          <a:xfrm>
            <a:off x="1858108" y="2634163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BB5D9F5-4A7D-474A-8C88-B439BD74160E}"/>
              </a:ext>
            </a:extLst>
          </p:cNvPr>
          <p:cNvSpPr txBox="1"/>
          <p:nvPr/>
        </p:nvSpPr>
        <p:spPr>
          <a:xfrm>
            <a:off x="2855272" y="339276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40861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관리자 로그인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BD77E8A-58E5-47E6-9399-7E612C506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" y="555526"/>
            <a:ext cx="6953637" cy="4536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81A5A3E-A0FB-4BDE-A189-2D215171EC10}"/>
              </a:ext>
            </a:extLst>
          </p:cNvPr>
          <p:cNvSpPr txBox="1"/>
          <p:nvPr/>
        </p:nvSpPr>
        <p:spPr>
          <a:xfrm>
            <a:off x="1913536" y="2652119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6BBDBB6-6E9C-4FE1-B8F0-314FCF248E75}"/>
              </a:ext>
            </a:extLst>
          </p:cNvPr>
          <p:cNvSpPr txBox="1"/>
          <p:nvPr/>
        </p:nvSpPr>
        <p:spPr>
          <a:xfrm>
            <a:off x="2883630" y="32847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ED76FA8-074C-49CC-9699-29E3547F36C7}"/>
              </a:ext>
            </a:extLst>
          </p:cNvPr>
          <p:cNvSpPr/>
          <p:nvPr/>
        </p:nvSpPr>
        <p:spPr>
          <a:xfrm>
            <a:off x="2414447" y="2652119"/>
            <a:ext cx="2232248" cy="6890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4B76C93-FABB-4961-8059-7C07774060B6}"/>
              </a:ext>
            </a:extLst>
          </p:cNvPr>
          <p:cNvSpPr/>
          <p:nvPr/>
        </p:nvSpPr>
        <p:spPr>
          <a:xfrm>
            <a:off x="3347715" y="3407572"/>
            <a:ext cx="1296144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2" name="모서리가 둥근 직사각형 38">
            <a:extLst>
              <a:ext uri="{FF2B5EF4-FFF2-40B4-BE49-F238E27FC236}">
                <a16:creationId xmlns="" xmlns:a16="http://schemas.microsoft.com/office/drawing/2014/main" id="{2ACF1CD0-5621-468E-8942-33C55B6B944E}"/>
              </a:ext>
            </a:extLst>
          </p:cNvPr>
          <p:cNvSpPr/>
          <p:nvPr/>
        </p:nvSpPr>
        <p:spPr>
          <a:xfrm>
            <a:off x="6372200" y="2571750"/>
            <a:ext cx="1850073" cy="1440160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관리자 로그인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err="1">
                <a:solidFill>
                  <a:schemeClr val="tx1"/>
                </a:solidFill>
              </a:rPr>
              <a:t>클릭시</a:t>
            </a:r>
            <a:r>
              <a:rPr lang="ko-KR" altLang="en-US" sz="1200" b="1" dirty="0">
                <a:solidFill>
                  <a:schemeClr val="tx1"/>
                </a:solidFill>
              </a:rPr>
              <a:t> 회원 로그인 페이지로 이동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611191" y="205980"/>
            <a:ext cx="2530475" cy="583406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b="1" dirty="0">
                <a:solidFill>
                  <a:srgbClr val="215967"/>
                </a:solidFill>
              </a:rPr>
              <a:t>INDEX</a:t>
            </a:r>
            <a:endParaRPr lang="ko-KR" altLang="en-US" sz="3200" b="1" dirty="0">
              <a:solidFill>
                <a:srgbClr val="215967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71800" y="249493"/>
            <a:ext cx="5904012" cy="4698521"/>
          </a:xfrm>
          <a:prstGeom prst="rect">
            <a:avLst/>
          </a:prstGeom>
          <a:solidFill>
            <a:srgbClr val="215967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816994" y="205979"/>
            <a:ext cx="5796062" cy="4742034"/>
          </a:xfrm>
          <a:prstGeom prst="rect">
            <a:avLst/>
          </a:prstGeom>
        </p:spPr>
        <p:txBody>
          <a:bodyPr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계획</a:t>
            </a:r>
            <a:endParaRPr lang="en-US" altLang="ko-KR" sz="1050" b="1" dirty="0">
              <a:solidFill>
                <a:schemeClr val="bg1"/>
              </a:solidFill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주제 및 목적</a:t>
            </a:r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개발환경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개발리소스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작업분할 구조도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(WBS)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작업일정</a:t>
            </a:r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8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분석 및 설계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5.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요구사항 분석</a:t>
            </a:r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6. </a:t>
            </a:r>
            <a:r>
              <a:rPr lang="ko-KR" altLang="en-US" sz="1000" b="1" dirty="0" err="1">
                <a:solidFill>
                  <a:schemeClr val="bg1"/>
                </a:solidFill>
                <a:latin typeface="+mn-ea"/>
              </a:rPr>
              <a:t>유스케이스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 다이어그램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000" b="1" dirty="0" err="1">
                <a:solidFill>
                  <a:schemeClr val="bg1"/>
                </a:solidFill>
                <a:latin typeface="+mn-ea"/>
              </a:rPr>
              <a:t>Usecase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7.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순차다이어그램 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(Sequence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8. DB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설계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(ERD)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9.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 기능정의서</a:t>
            </a:r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10. Project source Explorer</a:t>
            </a:r>
          </a:p>
          <a:p>
            <a:pPr indent="-285750">
              <a:lnSpc>
                <a:spcPct val="180000"/>
              </a:lnSpc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구현 및 테스트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11. UI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시연 및 핵심 기능</a:t>
            </a:r>
            <a:endParaRPr lang="en-US" altLang="ko-KR" sz="1000" b="1" dirty="0">
              <a:solidFill>
                <a:schemeClr val="bg1"/>
              </a:solidFill>
              <a:latin typeface="+mn-ea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1000" b="1" dirty="0">
                <a:solidFill>
                  <a:schemeClr val="bg1"/>
                </a:solidFill>
                <a:latin typeface="+mn-ea"/>
              </a:rPr>
              <a:t>12.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차후 개발 내용</a:t>
            </a:r>
            <a:endParaRPr lang="en-US" altLang="ko-KR" sz="10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2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1A9ECC4-6C26-4D7F-A702-0489B0B72F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487" r="15592" b="5539"/>
          <a:stretch/>
        </p:blipFill>
        <p:spPr>
          <a:xfrm>
            <a:off x="71304" y="449837"/>
            <a:ext cx="7345207" cy="468909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회원가입</a:t>
            </a:r>
          </a:p>
        </p:txBody>
      </p:sp>
      <p:sp>
        <p:nvSpPr>
          <p:cNvPr id="12" name="모서리가 둥근 직사각형 38">
            <a:extLst>
              <a:ext uri="{FF2B5EF4-FFF2-40B4-BE49-F238E27FC236}">
                <a16:creationId xmlns="" xmlns:a16="http://schemas.microsoft.com/office/drawing/2014/main" id="{2ACF1CD0-5621-468E-8942-33C55B6B944E}"/>
              </a:ext>
            </a:extLst>
          </p:cNvPr>
          <p:cNvSpPr/>
          <p:nvPr/>
        </p:nvSpPr>
        <p:spPr>
          <a:xfrm>
            <a:off x="6660233" y="771550"/>
            <a:ext cx="1850073" cy="3874493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회원가입시 </a:t>
            </a:r>
            <a:r>
              <a:rPr lang="en-US" altLang="ko-KR" sz="1200" b="1" dirty="0">
                <a:solidFill>
                  <a:schemeClr val="tx1"/>
                </a:solidFill>
              </a:rPr>
              <a:t>ID</a:t>
            </a:r>
            <a:r>
              <a:rPr lang="ko-KR" altLang="en-US" sz="1200" b="1" dirty="0">
                <a:solidFill>
                  <a:schemeClr val="tx1"/>
                </a:solidFill>
              </a:rPr>
              <a:t>중복체크</a:t>
            </a:r>
            <a:r>
              <a:rPr lang="en-US" altLang="ko-KR" sz="1200" b="1" dirty="0">
                <a:solidFill>
                  <a:schemeClr val="tx1"/>
                </a:solidFill>
              </a:rPr>
              <a:t>(Ajax </a:t>
            </a:r>
            <a:r>
              <a:rPr lang="ko-KR" altLang="en-US" sz="1200" b="1" dirty="0">
                <a:solidFill>
                  <a:schemeClr val="tx1"/>
                </a:solidFill>
              </a:rPr>
              <a:t>이용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200" b="1" dirty="0">
                <a:solidFill>
                  <a:schemeClr val="tx1"/>
                </a:solidFill>
              </a:rPr>
              <a:t>jQuery</a:t>
            </a:r>
            <a:r>
              <a:rPr lang="ko-KR" altLang="en-US" sz="1200" b="1" dirty="0">
                <a:solidFill>
                  <a:schemeClr val="tx1"/>
                </a:solidFill>
              </a:rPr>
              <a:t>를 이용하여 달력에서 생일 출력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31C79B3-72F2-49A3-8A29-A269C846A4B4}"/>
              </a:ext>
            </a:extLst>
          </p:cNvPr>
          <p:cNvSpPr/>
          <p:nvPr/>
        </p:nvSpPr>
        <p:spPr>
          <a:xfrm>
            <a:off x="2555776" y="1924109"/>
            <a:ext cx="2376264" cy="339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4DCA3A8-7FF7-4240-99C9-3BA528FB22C0}"/>
              </a:ext>
            </a:extLst>
          </p:cNvPr>
          <p:cNvSpPr txBox="1"/>
          <p:nvPr/>
        </p:nvSpPr>
        <p:spPr>
          <a:xfrm>
            <a:off x="4712680" y="1453290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F070B73-E341-4F79-874C-9CF0930AA858}"/>
              </a:ext>
            </a:extLst>
          </p:cNvPr>
          <p:cNvSpPr txBox="1"/>
          <p:nvPr/>
        </p:nvSpPr>
        <p:spPr>
          <a:xfrm>
            <a:off x="4746620" y="303341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1F98B7E1-706D-4D93-921C-3D6E8317F0A5}"/>
              </a:ext>
            </a:extLst>
          </p:cNvPr>
          <p:cNvSpPr/>
          <p:nvPr/>
        </p:nvSpPr>
        <p:spPr>
          <a:xfrm>
            <a:off x="2555776" y="3495077"/>
            <a:ext cx="2376264" cy="287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90087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회원 목록 페이지</a:t>
            </a:r>
          </a:p>
        </p:txBody>
      </p:sp>
      <p:pic>
        <p:nvPicPr>
          <p:cNvPr id="5" name="그림 4" descr="스크린샷, 모니터, 컴퓨터이(가) 표시된 사진&#10;&#10;자동 생성된 설명">
            <a:extLst>
              <a:ext uri="{FF2B5EF4-FFF2-40B4-BE49-F238E27FC236}">
                <a16:creationId xmlns="" xmlns:a16="http://schemas.microsoft.com/office/drawing/2014/main" id="{61CFAEDC-D761-412C-82E4-F7FCD2BE4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" b="550"/>
          <a:stretch/>
        </p:blipFill>
        <p:spPr>
          <a:xfrm>
            <a:off x="107504" y="449837"/>
            <a:ext cx="7560840" cy="465883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0181CD0-466F-4D46-B2B6-F949CE1F3F4C}"/>
              </a:ext>
            </a:extLst>
          </p:cNvPr>
          <p:cNvSpPr/>
          <p:nvPr/>
        </p:nvSpPr>
        <p:spPr>
          <a:xfrm>
            <a:off x="1866578" y="2073584"/>
            <a:ext cx="4145582" cy="1650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6CC5C25-7EE7-46E8-94EB-49570A5F2623}"/>
              </a:ext>
            </a:extLst>
          </p:cNvPr>
          <p:cNvSpPr txBox="1"/>
          <p:nvPr/>
        </p:nvSpPr>
        <p:spPr>
          <a:xfrm>
            <a:off x="1331640" y="2076677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모서리가 둥근 직사각형 38">
            <a:extLst>
              <a:ext uri="{FF2B5EF4-FFF2-40B4-BE49-F238E27FC236}">
                <a16:creationId xmlns="" xmlns:a16="http://schemas.microsoft.com/office/drawing/2014/main" id="{AD0F8D5B-490B-4129-84C6-C9CFAF5C1D37}"/>
              </a:ext>
            </a:extLst>
          </p:cNvPr>
          <p:cNvSpPr/>
          <p:nvPr/>
        </p:nvSpPr>
        <p:spPr>
          <a:xfrm>
            <a:off x="6610359" y="2571750"/>
            <a:ext cx="1850073" cy="1440160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회원 목록 출력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</a:rPr>
              <a:t>클릭시</a:t>
            </a:r>
            <a:r>
              <a:rPr lang="ko-KR" altLang="en-US" sz="1200" b="1" dirty="0">
                <a:solidFill>
                  <a:schemeClr val="tx1"/>
                </a:solidFill>
              </a:rPr>
              <a:t> 회원정보 상세보기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페이징</a:t>
            </a:r>
            <a:r>
              <a:rPr lang="ko-KR" altLang="en-US" sz="1200" b="1" dirty="0">
                <a:solidFill>
                  <a:schemeClr val="tx1"/>
                </a:solidFill>
              </a:rPr>
              <a:t> 기법 사용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84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회원 목록 상세보기</a:t>
            </a:r>
          </a:p>
        </p:txBody>
      </p:sp>
      <p:pic>
        <p:nvPicPr>
          <p:cNvPr id="5" name="그림 4" descr="스크린샷, 모니터, 검은색, 컴퓨터이(가) 표시된 사진&#10;&#10;자동 생성된 설명">
            <a:extLst>
              <a:ext uri="{FF2B5EF4-FFF2-40B4-BE49-F238E27FC236}">
                <a16:creationId xmlns="" xmlns:a16="http://schemas.microsoft.com/office/drawing/2014/main" id="{66DA2225-E098-489B-8FAA-727BAE9D5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0"/>
          <a:stretch/>
        </p:blipFill>
        <p:spPr>
          <a:xfrm>
            <a:off x="107504" y="627534"/>
            <a:ext cx="7416824" cy="44505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6AD1922-F010-443C-8496-05FA5DCC50DF}"/>
              </a:ext>
            </a:extLst>
          </p:cNvPr>
          <p:cNvSpPr/>
          <p:nvPr/>
        </p:nvSpPr>
        <p:spPr>
          <a:xfrm>
            <a:off x="4283968" y="2787774"/>
            <a:ext cx="1080120" cy="256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2E462B7-A5DB-4C74-AF66-9F09AC084D24}"/>
              </a:ext>
            </a:extLst>
          </p:cNvPr>
          <p:cNvSpPr/>
          <p:nvPr/>
        </p:nvSpPr>
        <p:spPr>
          <a:xfrm>
            <a:off x="3203848" y="3363838"/>
            <a:ext cx="13681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E04D9F2-E9DC-45F1-88EE-50A9C6F10268}"/>
              </a:ext>
            </a:extLst>
          </p:cNvPr>
          <p:cNvSpPr txBox="1"/>
          <p:nvPr/>
        </p:nvSpPr>
        <p:spPr>
          <a:xfrm>
            <a:off x="5220072" y="2326109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89C2D10-81C6-4B14-98C1-B06F6F2502CC}"/>
              </a:ext>
            </a:extLst>
          </p:cNvPr>
          <p:cNvSpPr txBox="1"/>
          <p:nvPr/>
        </p:nvSpPr>
        <p:spPr>
          <a:xfrm>
            <a:off x="2711405" y="328475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모서리가 둥근 직사각형 38">
            <a:extLst>
              <a:ext uri="{FF2B5EF4-FFF2-40B4-BE49-F238E27FC236}">
                <a16:creationId xmlns="" xmlns:a16="http://schemas.microsoft.com/office/drawing/2014/main" id="{9DF9EDEF-1748-43DD-8C6D-1BF630CA1B42}"/>
              </a:ext>
            </a:extLst>
          </p:cNvPr>
          <p:cNvSpPr/>
          <p:nvPr/>
        </p:nvSpPr>
        <p:spPr>
          <a:xfrm>
            <a:off x="6372200" y="1851670"/>
            <a:ext cx="1944216" cy="2088232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err="1">
                <a:solidFill>
                  <a:schemeClr val="tx1"/>
                </a:solidFill>
              </a:rPr>
              <a:t>클릭시</a:t>
            </a:r>
            <a:r>
              <a:rPr lang="ko-KR" altLang="en-US" sz="1200" b="1" dirty="0">
                <a:solidFill>
                  <a:schemeClr val="tx1"/>
                </a:solidFill>
              </a:rPr>
              <a:t> 회원이 등록한 회원 사진을 출력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삭제 </a:t>
            </a:r>
            <a:r>
              <a:rPr lang="ko-KR" altLang="en-US" sz="1200" b="1" dirty="0" err="1">
                <a:solidFill>
                  <a:schemeClr val="tx1"/>
                </a:solidFill>
              </a:rPr>
              <a:t>클릭시</a:t>
            </a:r>
            <a:r>
              <a:rPr lang="ko-KR" altLang="en-US" sz="1200" b="1" dirty="0">
                <a:solidFill>
                  <a:schemeClr val="tx1"/>
                </a:solidFill>
              </a:rPr>
              <a:t> 회원삭제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목록 </a:t>
            </a:r>
            <a:r>
              <a:rPr lang="ko-KR" altLang="en-US" sz="1200" b="1" dirty="0" err="1">
                <a:solidFill>
                  <a:schemeClr val="tx1"/>
                </a:solidFill>
              </a:rPr>
              <a:t>클릭시</a:t>
            </a:r>
            <a:r>
              <a:rPr lang="ko-KR" altLang="en-US" sz="1200" b="1" dirty="0">
                <a:solidFill>
                  <a:schemeClr val="tx1"/>
                </a:solidFill>
              </a:rPr>
              <a:t> 회원목록으로 이동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2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51470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내 강의실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59332410-40B0-4225-BD6B-A877E7E43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" r="2532"/>
          <a:stretch/>
        </p:blipFill>
        <p:spPr>
          <a:xfrm>
            <a:off x="107504" y="555526"/>
            <a:ext cx="7560840" cy="456653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81F78F58-D69F-4A57-8E51-211753AA4CE8}"/>
              </a:ext>
            </a:extLst>
          </p:cNvPr>
          <p:cNvSpPr/>
          <p:nvPr/>
        </p:nvSpPr>
        <p:spPr>
          <a:xfrm>
            <a:off x="2051720" y="2067694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C81654C-E1EC-4512-8779-8F55EF693063}"/>
              </a:ext>
            </a:extLst>
          </p:cNvPr>
          <p:cNvSpPr txBox="1"/>
          <p:nvPr/>
        </p:nvSpPr>
        <p:spPr>
          <a:xfrm>
            <a:off x="1547664" y="1980877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모서리가 둥근 직사각형 38">
            <a:extLst>
              <a:ext uri="{FF2B5EF4-FFF2-40B4-BE49-F238E27FC236}">
                <a16:creationId xmlns="" xmlns:a16="http://schemas.microsoft.com/office/drawing/2014/main" id="{2BDD672E-DABE-4541-86BC-E4FC7AD5E81F}"/>
              </a:ext>
            </a:extLst>
          </p:cNvPr>
          <p:cNvSpPr/>
          <p:nvPr/>
        </p:nvSpPr>
        <p:spPr>
          <a:xfrm>
            <a:off x="5724128" y="3503840"/>
            <a:ext cx="2880320" cy="1381511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수강이력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수강중인 강의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구매 내역 상태에 따라 버튼이 바뀐다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solidFill>
                  <a:schemeClr val="tx1"/>
                </a:solidFill>
              </a:rPr>
              <a:t>페이징기</a:t>
            </a:r>
            <a:r>
              <a:rPr lang="ko-KR" altLang="en-US" sz="1200" b="1" dirty="0" err="1">
                <a:solidFill>
                  <a:schemeClr val="tx1"/>
                </a:solidFill>
              </a:rPr>
              <a:t>법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1F78F58-D69F-4A57-8E51-211753AA4CE8}"/>
              </a:ext>
            </a:extLst>
          </p:cNvPr>
          <p:cNvSpPr/>
          <p:nvPr/>
        </p:nvSpPr>
        <p:spPr>
          <a:xfrm>
            <a:off x="3419872" y="3003798"/>
            <a:ext cx="936104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F070B73-E341-4F79-874C-9CF0930AA858}"/>
              </a:ext>
            </a:extLst>
          </p:cNvPr>
          <p:cNvSpPr txBox="1"/>
          <p:nvPr/>
        </p:nvSpPr>
        <p:spPr>
          <a:xfrm>
            <a:off x="2999437" y="29317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15987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51470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자유 게시판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6573" r="833"/>
          <a:stretch/>
        </p:blipFill>
        <p:spPr>
          <a:xfrm>
            <a:off x="76200" y="576064"/>
            <a:ext cx="6770954" cy="3723878"/>
          </a:xfrm>
          <a:prstGeom prst="rect">
            <a:avLst/>
          </a:prstGeom>
        </p:spPr>
      </p:pic>
      <p:pic>
        <p:nvPicPr>
          <p:cNvPr id="11" name="그림 10" descr="스크린샷, 측면, 하얀색, 모니터이(가) 표시된 사진&#10;&#10;자동 생성된 설명">
            <a:extLst>
              <a:ext uri="{FF2B5EF4-FFF2-40B4-BE49-F238E27FC236}">
                <a16:creationId xmlns="" xmlns:a16="http://schemas.microsoft.com/office/drawing/2014/main" id="{E785C9C0-80CC-4A14-8860-A29C4EBC5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7"/>
          <a:stretch/>
        </p:blipFill>
        <p:spPr>
          <a:xfrm>
            <a:off x="107504" y="4298198"/>
            <a:ext cx="6264696" cy="79383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31C79B3-72F2-49A3-8A29-A269C846A4B4}"/>
              </a:ext>
            </a:extLst>
          </p:cNvPr>
          <p:cNvSpPr/>
          <p:nvPr/>
        </p:nvSpPr>
        <p:spPr>
          <a:xfrm>
            <a:off x="2303748" y="1635646"/>
            <a:ext cx="140415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531C79B3-72F2-49A3-8A29-A269C846A4B4}"/>
              </a:ext>
            </a:extLst>
          </p:cNvPr>
          <p:cNvSpPr/>
          <p:nvPr/>
        </p:nvSpPr>
        <p:spPr>
          <a:xfrm>
            <a:off x="2303748" y="3003798"/>
            <a:ext cx="1404156" cy="483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C81654C-E1EC-4512-8779-8F55EF693063}"/>
              </a:ext>
            </a:extLst>
          </p:cNvPr>
          <p:cNvSpPr txBox="1"/>
          <p:nvPr/>
        </p:nvSpPr>
        <p:spPr>
          <a:xfrm>
            <a:off x="1475656" y="1534021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F070B73-E341-4F79-874C-9CF0930AA858}"/>
              </a:ext>
            </a:extLst>
          </p:cNvPr>
          <p:cNvSpPr txBox="1"/>
          <p:nvPr/>
        </p:nvSpPr>
        <p:spPr>
          <a:xfrm>
            <a:off x="1487269" y="293179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모서리가 둥근 직사각형 38">
            <a:extLst>
              <a:ext uri="{FF2B5EF4-FFF2-40B4-BE49-F238E27FC236}">
                <a16:creationId xmlns="" xmlns:a16="http://schemas.microsoft.com/office/drawing/2014/main" id="{58273BC9-4479-4A92-BF10-2E34F57B6747}"/>
              </a:ext>
            </a:extLst>
          </p:cNvPr>
          <p:cNvSpPr/>
          <p:nvPr/>
        </p:nvSpPr>
        <p:spPr>
          <a:xfrm>
            <a:off x="7091310" y="320312"/>
            <a:ext cx="1850073" cy="4627702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 smtClean="0">
                <a:solidFill>
                  <a:schemeClr val="tx1"/>
                </a:solidFill>
              </a:rPr>
              <a:t>관리자가 쓴 글은 가장 상단에 고정되어 출력된다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 err="1" smtClean="0">
                <a:solidFill>
                  <a:schemeClr val="tx1"/>
                </a:solidFill>
              </a:rPr>
              <a:t>답글은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들여쓰기되고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일정 조회수 이상의 글은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best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아이콘이 나타난다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 smtClean="0">
                <a:solidFill>
                  <a:schemeClr val="tx1"/>
                </a:solidFill>
              </a:rPr>
              <a:t>회원로그인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관리자 로그인 상태에서만 글쓰기 버튼이 나타난다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기법사용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531C79B3-72F2-49A3-8A29-A269C846A4B4}"/>
              </a:ext>
            </a:extLst>
          </p:cNvPr>
          <p:cNvSpPr/>
          <p:nvPr/>
        </p:nvSpPr>
        <p:spPr>
          <a:xfrm>
            <a:off x="4283968" y="3939902"/>
            <a:ext cx="576064" cy="241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3502E70-969A-4444-AD6C-62230523BB93}"/>
              </a:ext>
            </a:extLst>
          </p:cNvPr>
          <p:cNvSpPr txBox="1"/>
          <p:nvPr/>
        </p:nvSpPr>
        <p:spPr>
          <a:xfrm>
            <a:off x="4799637" y="383827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531C79B3-72F2-49A3-8A29-A269C846A4B4}"/>
              </a:ext>
            </a:extLst>
          </p:cNvPr>
          <p:cNvSpPr/>
          <p:nvPr/>
        </p:nvSpPr>
        <p:spPr>
          <a:xfrm>
            <a:off x="3005826" y="4056580"/>
            <a:ext cx="846094" cy="241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FEF41D0-6A8F-41BC-B087-5097B3033862}"/>
              </a:ext>
            </a:extLst>
          </p:cNvPr>
          <p:cNvSpPr txBox="1"/>
          <p:nvPr/>
        </p:nvSpPr>
        <p:spPr>
          <a:xfrm>
            <a:off x="2567389" y="393990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217757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게시판 상세보기</a:t>
            </a:r>
          </a:p>
        </p:txBody>
      </p:sp>
      <p:pic>
        <p:nvPicPr>
          <p:cNvPr id="5" name="그림 4" descr="스크린샷, 모니터, 화면, 테이블이(가) 표시된 사진&#10;&#10;자동 생성된 설명">
            <a:extLst>
              <a:ext uri="{FF2B5EF4-FFF2-40B4-BE49-F238E27FC236}">
                <a16:creationId xmlns="" xmlns:a16="http://schemas.microsoft.com/office/drawing/2014/main" id="{E1377D0E-76DF-4A3D-8938-85630F665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2750" b="31181"/>
          <a:stretch/>
        </p:blipFill>
        <p:spPr>
          <a:xfrm>
            <a:off x="1" y="696871"/>
            <a:ext cx="6786673" cy="3459055"/>
          </a:xfrm>
          <a:prstGeom prst="rect">
            <a:avLst/>
          </a:prstGeom>
        </p:spPr>
      </p:pic>
      <p:pic>
        <p:nvPicPr>
          <p:cNvPr id="7" name="그림 6" descr="스크린샷, 측면, 하얀색, 모니터이(가) 표시된 사진&#10;&#10;자동 생성된 설명">
            <a:extLst>
              <a:ext uri="{FF2B5EF4-FFF2-40B4-BE49-F238E27FC236}">
                <a16:creationId xmlns="" xmlns:a16="http://schemas.microsoft.com/office/drawing/2014/main" id="{E785C9C0-80CC-4A14-8860-A29C4EBC55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7"/>
          <a:stretch/>
        </p:blipFill>
        <p:spPr>
          <a:xfrm>
            <a:off x="107504" y="4227934"/>
            <a:ext cx="6840760" cy="8540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C39A0DE-7713-4EB8-A3E1-27EE4CF3AC77}"/>
              </a:ext>
            </a:extLst>
          </p:cNvPr>
          <p:cNvSpPr/>
          <p:nvPr/>
        </p:nvSpPr>
        <p:spPr>
          <a:xfrm>
            <a:off x="2339752" y="3723878"/>
            <a:ext cx="216024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/>
              <a:t>ㅋ</a:t>
            </a:r>
            <a:endParaRPr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E4A77E7-7EB0-44C2-B2F6-5101D73C40AA}"/>
              </a:ext>
            </a:extLst>
          </p:cNvPr>
          <p:cNvSpPr txBox="1"/>
          <p:nvPr/>
        </p:nvSpPr>
        <p:spPr>
          <a:xfrm>
            <a:off x="1883062" y="3567112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1" name="모서리가 둥근 직사각형 38">
            <a:extLst>
              <a:ext uri="{FF2B5EF4-FFF2-40B4-BE49-F238E27FC236}">
                <a16:creationId xmlns="" xmlns:a16="http://schemas.microsoft.com/office/drawing/2014/main" id="{81F2DAE8-886C-4415-9A88-19E603A4D12A}"/>
              </a:ext>
            </a:extLst>
          </p:cNvPr>
          <p:cNvSpPr/>
          <p:nvPr/>
        </p:nvSpPr>
        <p:spPr>
          <a:xfrm>
            <a:off x="7211343" y="1275606"/>
            <a:ext cx="1764704" cy="3528392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200" b="1" dirty="0">
                <a:solidFill>
                  <a:schemeClr val="tx1"/>
                </a:solidFill>
              </a:rPr>
              <a:t>자유게시판의 특정 글 상세보기시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100" b="1" dirty="0">
                <a:solidFill>
                  <a:schemeClr val="tx1"/>
                </a:solidFill>
              </a:rPr>
              <a:t>비회원</a:t>
            </a:r>
            <a:r>
              <a:rPr lang="en-US" altLang="ko-KR" sz="1100" b="1" dirty="0">
                <a:solidFill>
                  <a:schemeClr val="tx1"/>
                </a:solidFill>
              </a:rPr>
              <a:t> : </a:t>
            </a:r>
            <a:r>
              <a:rPr lang="ko-KR" altLang="en-US" sz="1100" b="1" dirty="0">
                <a:solidFill>
                  <a:schemeClr val="tx1"/>
                </a:solidFill>
              </a:rPr>
              <a:t>목록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100" b="1" dirty="0">
                <a:solidFill>
                  <a:schemeClr val="tx1"/>
                </a:solidFill>
              </a:rPr>
              <a:t>회원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본인 글 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b="1" dirty="0">
                <a:solidFill>
                  <a:schemeClr val="tx1"/>
                </a:solidFill>
              </a:rPr>
              <a:t>수정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삭제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답변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목록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r>
              <a:rPr lang="ko-KR" altLang="en-US" sz="1100" b="1" dirty="0">
                <a:solidFill>
                  <a:schemeClr val="tx1"/>
                </a:solidFill>
              </a:rPr>
              <a:t>남의 글 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b="1" dirty="0">
                <a:solidFill>
                  <a:schemeClr val="tx1"/>
                </a:solidFill>
              </a:rPr>
              <a:t>답변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목록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360000" lvl="1" indent="-228600">
              <a:lnSpc>
                <a:spcPct val="200000"/>
              </a:lnSpc>
              <a:buFont typeface="맑은 고딕" panose="020B0503020000020004" pitchFamily="50" charset="-127"/>
              <a:buChar char="–"/>
            </a:pPr>
            <a:r>
              <a:rPr lang="ko-KR" altLang="en-US" sz="1100" b="1" dirty="0">
                <a:solidFill>
                  <a:schemeClr val="tx1"/>
                </a:solidFill>
              </a:rPr>
              <a:t>관리자 </a:t>
            </a:r>
            <a:r>
              <a:rPr lang="en-US" altLang="ko-KR" sz="1100" b="1" dirty="0">
                <a:solidFill>
                  <a:schemeClr val="tx1"/>
                </a:solidFill>
              </a:rPr>
              <a:t>: </a:t>
            </a:r>
            <a:r>
              <a:rPr lang="ko-KR" altLang="en-US" sz="1100" b="1" dirty="0">
                <a:solidFill>
                  <a:schemeClr val="tx1"/>
                </a:solidFill>
              </a:rPr>
              <a:t>수정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삭제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답변</a:t>
            </a:r>
            <a:r>
              <a:rPr lang="en-US" altLang="ko-KR" sz="1100" b="1" dirty="0">
                <a:solidFill>
                  <a:schemeClr val="tx1"/>
                </a:solidFill>
              </a:rPr>
              <a:t>, </a:t>
            </a:r>
            <a:r>
              <a:rPr lang="ko-KR" altLang="en-US" sz="1100" b="1" dirty="0">
                <a:solidFill>
                  <a:schemeClr val="tx1"/>
                </a:solidFill>
              </a:rPr>
              <a:t>목록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marL="131400" lvl="1">
              <a:lnSpc>
                <a:spcPct val="20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80505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11.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핵심기능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게시판 상세보기</a:t>
            </a:r>
          </a:p>
        </p:txBody>
      </p:sp>
      <p:sp>
        <p:nvSpPr>
          <p:cNvPr id="11" name="모서리가 둥근 직사각형 38">
            <a:extLst>
              <a:ext uri="{FF2B5EF4-FFF2-40B4-BE49-F238E27FC236}">
                <a16:creationId xmlns="" xmlns:a16="http://schemas.microsoft.com/office/drawing/2014/main" id="{81F2DAE8-886C-4415-9A88-19E603A4D12A}"/>
              </a:ext>
            </a:extLst>
          </p:cNvPr>
          <p:cNvSpPr/>
          <p:nvPr/>
        </p:nvSpPr>
        <p:spPr>
          <a:xfrm>
            <a:off x="7211343" y="1275606"/>
            <a:ext cx="1764704" cy="3528392"/>
          </a:xfrm>
          <a:prstGeom prst="roundRect">
            <a:avLst>
              <a:gd name="adj" fmla="val 10188"/>
            </a:avLst>
          </a:prstGeom>
          <a:noFill/>
          <a:ln w="38100"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 smtClean="0">
                <a:solidFill>
                  <a:schemeClr val="tx1"/>
                </a:solidFill>
              </a:rPr>
              <a:t>강의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구매시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여석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감소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 smtClean="0">
                <a:solidFill>
                  <a:schemeClr val="tx1"/>
                </a:solidFill>
              </a:rPr>
              <a:t>회원 로그인시 구매하기 버튼이 나타나 강의를 구매할 수 있다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100" b="1" dirty="0" err="1" smtClean="0">
                <a:solidFill>
                  <a:schemeClr val="tx1"/>
                </a:solidFill>
              </a:rPr>
              <a:t>페이징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기법 사용</a:t>
            </a:r>
            <a:endParaRPr lang="en-US" altLang="ko-KR" sz="11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TJ\Desktop\강의등록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" t="6626" r="3431"/>
          <a:stretch/>
        </p:blipFill>
        <p:spPr bwMode="auto">
          <a:xfrm>
            <a:off x="98152" y="843558"/>
            <a:ext cx="7066136" cy="424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A6AD1922-F010-443C-8496-05FA5DCC50DF}"/>
              </a:ext>
            </a:extLst>
          </p:cNvPr>
          <p:cNvSpPr/>
          <p:nvPr/>
        </p:nvSpPr>
        <p:spPr>
          <a:xfrm>
            <a:off x="3419872" y="3846436"/>
            <a:ext cx="504056" cy="234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6AD1922-F010-443C-8496-05FA5DCC50DF}"/>
              </a:ext>
            </a:extLst>
          </p:cNvPr>
          <p:cNvSpPr/>
          <p:nvPr/>
        </p:nvSpPr>
        <p:spPr>
          <a:xfrm>
            <a:off x="2555776" y="3363839"/>
            <a:ext cx="432048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6AD1922-F010-443C-8496-05FA5DCC50DF}"/>
              </a:ext>
            </a:extLst>
          </p:cNvPr>
          <p:cNvSpPr/>
          <p:nvPr/>
        </p:nvSpPr>
        <p:spPr>
          <a:xfrm>
            <a:off x="2807804" y="4158954"/>
            <a:ext cx="1728192" cy="216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CB46D57-F788-4DD8-9E53-AAB1B014876A}"/>
              </a:ext>
            </a:extLst>
          </p:cNvPr>
          <p:cNvSpPr txBox="1"/>
          <p:nvPr/>
        </p:nvSpPr>
        <p:spPr>
          <a:xfrm>
            <a:off x="2938228" y="3075806"/>
            <a:ext cx="409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F070B73-E341-4F79-874C-9CF0930AA858}"/>
              </a:ext>
            </a:extLst>
          </p:cNvPr>
          <p:cNvSpPr txBox="1"/>
          <p:nvPr/>
        </p:nvSpPr>
        <p:spPr>
          <a:xfrm>
            <a:off x="3923928" y="36191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3502E70-969A-4444-AD6C-62230523BB93}"/>
              </a:ext>
            </a:extLst>
          </p:cNvPr>
          <p:cNvSpPr txBox="1"/>
          <p:nvPr/>
        </p:nvSpPr>
        <p:spPr>
          <a:xfrm>
            <a:off x="4499992" y="396360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41993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5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1977684"/>
            <a:ext cx="3672408" cy="551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71" y="1679538"/>
            <a:ext cx="35283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4000" b="1" dirty="0">
                <a:solidFill>
                  <a:srgbClr val="756B5F"/>
                </a:solidFill>
                <a:latin typeface="+mn-ea"/>
                <a:ea typeface="+mn-ea"/>
              </a:rPr>
              <a:t>경청해 주셔서</a:t>
            </a:r>
            <a:endParaRPr lang="en-US" altLang="ko-KR" sz="4000" b="1" dirty="0">
              <a:solidFill>
                <a:srgbClr val="756B5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4000" b="1" dirty="0">
                <a:solidFill>
                  <a:schemeClr val="bg1"/>
                </a:solidFill>
                <a:latin typeface="+mn-ea"/>
                <a:ea typeface="+mn-ea"/>
              </a:rPr>
              <a:t>고맙습니다</a:t>
            </a:r>
            <a:endParaRPr lang="en-US" altLang="ko-KR" sz="4000" b="1" dirty="0">
              <a:solidFill>
                <a:schemeClr val="bg1"/>
              </a:solidFill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7504" y="4659982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2"/>
              </a:rPr>
              <a:t>http://192.168.20.114:8181/academy/index.jsp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1. 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30" y="561898"/>
            <a:ext cx="8428759" cy="784830"/>
          </a:xfrm>
          <a:prstGeom prst="rect">
            <a:avLst/>
          </a:prstGeom>
          <a:solidFill>
            <a:srgbClr val="A7D6E3">
              <a:alpha val="47451"/>
            </a:srgbClr>
          </a:solidFill>
        </p:spPr>
        <p:txBody>
          <a:bodyPr wrap="square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464646"/>
                </a:solidFill>
                <a:latin typeface="+mn-ea"/>
              </a:rPr>
              <a:t>본 시스템은 프로그래밍 관련 오프라인 강의의 등록과 게시판을 통한 공지사항 공유</a:t>
            </a:r>
            <a:r>
              <a:rPr lang="en-US" altLang="ko-KR" sz="16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464646"/>
                </a:solidFill>
                <a:latin typeface="+mn-ea"/>
              </a:rPr>
              <a:t>구인공고 등록</a:t>
            </a:r>
            <a:r>
              <a:rPr lang="en-US" altLang="ko-KR" sz="1600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464646"/>
                </a:solidFill>
                <a:latin typeface="+mn-ea"/>
              </a:rPr>
              <a:t>회원관리 등이 가능한 학원 관리 시스템이다</a:t>
            </a:r>
            <a:r>
              <a:rPr lang="en-US" altLang="ko-KR" sz="1600" dirty="0">
                <a:solidFill>
                  <a:srgbClr val="464646"/>
                </a:solidFill>
                <a:latin typeface="+mn-ea"/>
              </a:rPr>
              <a:t>.</a:t>
            </a:r>
            <a:endParaRPr lang="ko-KR" altLang="en-US" sz="1600" dirty="0">
              <a:solidFill>
                <a:srgbClr val="464646"/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1524292"/>
            <a:ext cx="8784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이용자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이용자는 강의명을 통해 등록된 강의를 검색할 수 있고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오프라인 강의접수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구인정보 확인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회원게시판 이용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글쓰기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답변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수정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),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내 강의실 확인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관리자</a:t>
            </a: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464646"/>
                </a:solidFill>
                <a:latin typeface="+mn-ea"/>
              </a:rPr>
              <a:t>관리자는 회원관리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강의등록 및 삭제 등의 관리</a:t>
            </a:r>
            <a:r>
              <a:rPr lang="en-US" altLang="ko-KR" dirty="0">
                <a:solidFill>
                  <a:srgbClr val="464646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464646"/>
                </a:solidFill>
                <a:latin typeface="+mn-ea"/>
              </a:rPr>
              <a:t>공지사항 및 회원게시판 관리 등의 기능을 이용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478599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2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3924076"/>
            <a:ext cx="9144000" cy="1239962"/>
          </a:xfrm>
          <a:prstGeom prst="rect">
            <a:avLst/>
          </a:prstGeom>
          <a:solidFill>
            <a:srgbClr val="215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1. 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주제 및 목적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713" y="555526"/>
            <a:ext cx="8428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1.2 </a:t>
            </a:r>
            <a:r>
              <a:rPr lang="ko-KR" altLang="en-US" sz="14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endParaRPr lang="en-US" altLang="ko-KR" sz="14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4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교육 사이트 및 </a:t>
            </a:r>
            <a:r>
              <a:rPr lang="ko-KR" altLang="en-US" sz="1400" dirty="0" err="1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네이버</a:t>
            </a:r>
            <a:r>
              <a:rPr lang="ko-KR" altLang="en-US" sz="14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카페 및 게시판 </a:t>
            </a:r>
            <a:r>
              <a:rPr lang="ko-KR" altLang="en-US" sz="1400" dirty="0" err="1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웹페이지를</a:t>
            </a:r>
            <a:r>
              <a:rPr lang="ko-KR" altLang="en-US" sz="14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참조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478599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72682" y="3924076"/>
            <a:ext cx="6798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+mn-ea"/>
              </a:rPr>
              <a:t>IT BADA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chemeClr val="bg1"/>
                </a:solidFill>
                <a:latin typeface="+mn-ea"/>
              </a:rPr>
              <a:t>오프라인 학원의 효율적인 관리를 위한 시스템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9" r="3939"/>
          <a:stretch/>
        </p:blipFill>
        <p:spPr>
          <a:xfrm>
            <a:off x="683568" y="1527886"/>
            <a:ext cx="4229100" cy="2268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r="3768"/>
          <a:stretch/>
        </p:blipFill>
        <p:spPr>
          <a:xfrm>
            <a:off x="2065020" y="1311862"/>
            <a:ext cx="4221480" cy="226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58" y="1491630"/>
            <a:ext cx="4409790" cy="22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>
            <a:grpSpLocks/>
          </p:cNvGrpSpPr>
          <p:nvPr/>
        </p:nvGrpSpPr>
        <p:grpSpPr bwMode="auto">
          <a:xfrm>
            <a:off x="841378" y="843559"/>
            <a:ext cx="7345363" cy="32385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3" name="직사각형 2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rgbClr val="A7D6E3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OS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Windows 7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Professional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K</a:t>
              </a:r>
            </a:p>
          </p:txBody>
        </p:sp>
      </p:grp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841378" y="1267422"/>
            <a:ext cx="7345363" cy="32385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" name="직사각형 5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rgbClr val="A7D6E3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WAS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Apache Tomcat 9.0.31</a:t>
              </a:r>
            </a:p>
          </p:txBody>
        </p:sp>
      </p:grpSp>
      <p:grpSp>
        <p:nvGrpSpPr>
          <p:cNvPr id="8" name="그룹 21"/>
          <p:cNvGrpSpPr>
            <a:grpSpLocks/>
          </p:cNvGrpSpPr>
          <p:nvPr/>
        </p:nvGrpSpPr>
        <p:grpSpPr bwMode="auto">
          <a:xfrm>
            <a:off x="838200" y="1692474"/>
            <a:ext cx="7346950" cy="32385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9" name="직사각형 8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rgbClr val="A7D6E3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bg1"/>
                  </a:solidFill>
                  <a:latin typeface="+mn-ea"/>
                </a:rPr>
                <a:t>DBMS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Oracle XE 11g</a:t>
              </a:r>
            </a:p>
          </p:txBody>
        </p:sp>
      </p:grpSp>
      <p:grpSp>
        <p:nvGrpSpPr>
          <p:cNvPr id="11" name="그룹 22"/>
          <p:cNvGrpSpPr>
            <a:grpSpLocks/>
          </p:cNvGrpSpPr>
          <p:nvPr/>
        </p:nvGrpSpPr>
        <p:grpSpPr bwMode="auto">
          <a:xfrm>
            <a:off x="827088" y="2116337"/>
            <a:ext cx="7345362" cy="325041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12" name="직사각형 11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rgbClr val="A7D6E3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Java Platform 8,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JSP &amp; Servlet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</a:t>
              </a:r>
            </a:p>
          </p:txBody>
        </p:sp>
      </p:grpSp>
      <p:grpSp>
        <p:nvGrpSpPr>
          <p:cNvPr id="14" name="그룹 24"/>
          <p:cNvGrpSpPr>
            <a:grpSpLocks/>
          </p:cNvGrpSpPr>
          <p:nvPr/>
        </p:nvGrpSpPr>
        <p:grpSpPr bwMode="auto">
          <a:xfrm>
            <a:off x="827088" y="2966443"/>
            <a:ext cx="7345362" cy="32385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15" name="직사각형 14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rgbClr val="A7D6E3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WEB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HTML5, CSS/CSS3, 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JavaScript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7" name="그룹 23"/>
          <p:cNvGrpSpPr>
            <a:grpSpLocks/>
          </p:cNvGrpSpPr>
          <p:nvPr/>
        </p:nvGrpSpPr>
        <p:grpSpPr bwMode="auto">
          <a:xfrm>
            <a:off x="827091" y="2541390"/>
            <a:ext cx="7345363" cy="32385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18" name="직사각형 17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rgbClr val="A7D6E3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Model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MVC model </a:t>
              </a:r>
              <a:r>
                <a:rPr kumimoji="0" lang="en-US" altLang="ko-KR" sz="1200">
                  <a:solidFill>
                    <a:srgbClr val="3F3F48"/>
                  </a:solidFill>
                  <a:latin typeface="+mn-ea"/>
                </a:rPr>
                <a:t>(model 2)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20" name="그룹 26"/>
          <p:cNvGrpSpPr>
            <a:grpSpLocks/>
          </p:cNvGrpSpPr>
          <p:nvPr/>
        </p:nvGrpSpPr>
        <p:grpSpPr bwMode="auto">
          <a:xfrm>
            <a:off x="827088" y="3815360"/>
            <a:ext cx="7344444" cy="430577"/>
            <a:chOff x="827088" y="5229201"/>
            <a:chExt cx="7344631" cy="345322"/>
          </a:xfrm>
          <a:solidFill>
            <a:srgbClr val="CDC1B6"/>
          </a:solidFill>
        </p:grpSpPr>
        <p:sp>
          <p:nvSpPr>
            <p:cNvPr id="21" name="직사각형 20"/>
            <p:cNvSpPr/>
            <p:nvPr/>
          </p:nvSpPr>
          <p:spPr>
            <a:xfrm>
              <a:off x="2051751" y="5229201"/>
              <a:ext cx="6119968" cy="345322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JavaScript jquery-3.4.1,   jquery-ui-1.12.1,</a:t>
              </a: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 cos-26Dec2008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7088" y="5229201"/>
              <a:ext cx="1081115" cy="345321"/>
            </a:xfrm>
            <a:prstGeom prst="rect">
              <a:avLst/>
            </a:prstGeom>
            <a:solidFill>
              <a:srgbClr val="A7D6E3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Source</a:t>
              </a:r>
            </a:p>
          </p:txBody>
        </p:sp>
      </p:grpSp>
      <p:grpSp>
        <p:nvGrpSpPr>
          <p:cNvPr id="23" name="그룹 25"/>
          <p:cNvGrpSpPr>
            <a:grpSpLocks/>
          </p:cNvGrpSpPr>
          <p:nvPr/>
        </p:nvGrpSpPr>
        <p:grpSpPr bwMode="auto">
          <a:xfrm>
            <a:off x="827088" y="3390306"/>
            <a:ext cx="7345362" cy="325041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24" name="직사각형 23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rgbClr val="A7D6E3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Tool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dirty="0">
                  <a:solidFill>
                    <a:srgbClr val="3F3F48"/>
                  </a:solidFill>
                  <a:latin typeface="+mn-ea"/>
                </a:rPr>
                <a:t>Eclipse IDE for Enterprise Java Developers, </a:t>
              </a:r>
              <a:r>
                <a:rPr kumimoji="0" lang="en-US" altLang="ko-KR" sz="1200" dirty="0" err="1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 (E-R Modeling Tool)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73895" y="11513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</a:rPr>
              <a:t>(Resources)</a:t>
            </a:r>
            <a:endParaRPr lang="ko-KR" alt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2. 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개발환경</a:t>
            </a:r>
          </a:p>
        </p:txBody>
      </p:sp>
    </p:spTree>
    <p:extLst>
      <p:ext uri="{BB962C8B-B14F-4D97-AF65-F5344CB8AC3E}">
        <p14:creationId xmlns:p14="http://schemas.microsoft.com/office/powerpoint/2010/main" val="325700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8454" y="80505"/>
            <a:ext cx="845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3. 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작업분할구조도 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관리자모드가 없거나 간단할 경우 한 화면에 그린다</a:t>
            </a:r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139952" y="548326"/>
            <a:ext cx="900000" cy="2160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b="1" dirty="0"/>
              <a:t>로그인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로그아웃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287624" y="2643758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67944" y="1484430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마이페이지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15368" y="1052382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회원가입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11960" y="1635670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회원수정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11960" y="1923702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회원탈퇴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15368" y="1340438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내 강의실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49856" y="1203598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수강중인 강의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49856" y="1491630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수강 이력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367944" y="2283718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강의 검색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2415368" y="2283718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강의 리스트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469680" y="2283742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강의 구매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67944" y="3281266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자유게시판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15368" y="2859782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글 작성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411960" y="3134218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글 수정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2415368" y="3422250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글 삭제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2415368" y="3710282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글 보기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4464088" y="3417518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답글</a:t>
            </a:r>
            <a:r>
              <a:rPr lang="ko-KR" altLang="en-US" sz="1000" b="1" dirty="0">
                <a:solidFill>
                  <a:schemeClr val="tx1"/>
                </a:solidFill>
              </a:rPr>
              <a:t> 작성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4464088" y="3710282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답글</a:t>
            </a:r>
            <a:r>
              <a:rPr lang="ko-KR" altLang="en-US" sz="1000" b="1" dirty="0">
                <a:solidFill>
                  <a:schemeClr val="tx1"/>
                </a:solidFill>
              </a:rPr>
              <a:t> 수정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464088" y="3993582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답글</a:t>
            </a:r>
            <a:r>
              <a:rPr lang="ko-KR" altLang="en-US" sz="1000" b="1" dirty="0">
                <a:solidFill>
                  <a:schemeClr val="tx1"/>
                </a:solidFill>
              </a:rPr>
              <a:t> 삭제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367944" y="4199166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구인공고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415368" y="4199166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글 보기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5508104" y="2708566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관리자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558252" y="2708542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 관리</a:t>
            </a: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650232" y="2571750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 리스트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650232" y="2859782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회원 상세보기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552120" y="1543920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강의 관리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650232" y="1110862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강의 보기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7650232" y="1398894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강의 등록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650232" y="1707678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강의 검색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650232" y="1995710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강의 삭제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6552320" y="3847012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게시글</a:t>
            </a:r>
            <a:r>
              <a:rPr lang="ko-KR" altLang="en-US" sz="1000" b="1" dirty="0">
                <a:solidFill>
                  <a:schemeClr val="tx1"/>
                </a:solidFill>
              </a:rPr>
              <a:t> 관리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644100" y="3435870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글 작성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640692" y="3723902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글 수정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7644100" y="4011934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글 삭제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7644100" y="4299966"/>
            <a:ext cx="900000" cy="216000"/>
          </a:xfrm>
          <a:prstGeom prst="roundRect">
            <a:avLst/>
          </a:prstGeom>
          <a:solidFill>
            <a:schemeClr val="bg1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글 보기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3420072" y="3711168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답글</a:t>
            </a:r>
            <a:r>
              <a:rPr lang="ko-KR" altLang="en-US" sz="1000" b="1" dirty="0">
                <a:solidFill>
                  <a:schemeClr val="tx1"/>
                </a:solidFill>
              </a:rPr>
              <a:t> 관리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070" name="꺾인 연결선 1069"/>
          <p:cNvCxnSpPr>
            <a:stCxn id="12" idx="1"/>
          </p:cNvCxnSpPr>
          <p:nvPr/>
        </p:nvCxnSpPr>
        <p:spPr>
          <a:xfrm rot="10800000" flipV="1">
            <a:off x="1223728" y="1592430"/>
            <a:ext cx="144216" cy="1159328"/>
          </a:xfrm>
          <a:prstGeom prst="bentConnector3">
            <a:avLst>
              <a:gd name="adj1" fmla="val 65851"/>
            </a:avLst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2" name="꺾인 연결선 1071"/>
          <p:cNvCxnSpPr>
            <a:stCxn id="37" idx="1"/>
          </p:cNvCxnSpPr>
          <p:nvPr/>
        </p:nvCxnSpPr>
        <p:spPr>
          <a:xfrm rot="10800000">
            <a:off x="1223728" y="2751758"/>
            <a:ext cx="144216" cy="1555408"/>
          </a:xfrm>
          <a:prstGeom prst="bentConnector3">
            <a:avLst>
              <a:gd name="adj1" fmla="val 65851"/>
            </a:avLst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6" name="꺾인 연결선 1075"/>
          <p:cNvCxnSpPr>
            <a:stCxn id="28" idx="1"/>
          </p:cNvCxnSpPr>
          <p:nvPr/>
        </p:nvCxnSpPr>
        <p:spPr>
          <a:xfrm rot="10800000">
            <a:off x="1223728" y="2751758"/>
            <a:ext cx="144216" cy="637508"/>
          </a:xfrm>
          <a:prstGeom prst="bentConnector3">
            <a:avLst>
              <a:gd name="adj1" fmla="val 65764"/>
            </a:avLst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꺾인 연결선 1085"/>
          <p:cNvCxnSpPr>
            <a:stCxn id="13" idx="1"/>
            <a:endCxn id="12" idx="3"/>
          </p:cNvCxnSpPr>
          <p:nvPr/>
        </p:nvCxnSpPr>
        <p:spPr>
          <a:xfrm rot="10800000" flipV="1">
            <a:off x="2267944" y="1160382"/>
            <a:ext cx="147424" cy="432048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15" idx="1"/>
            <a:endCxn id="12" idx="3"/>
          </p:cNvCxnSpPr>
          <p:nvPr/>
        </p:nvCxnSpPr>
        <p:spPr>
          <a:xfrm rot="10800000">
            <a:off x="2267944" y="1592430"/>
            <a:ext cx="144016" cy="439272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16" idx="1"/>
            <a:endCxn id="12" idx="3"/>
          </p:cNvCxnSpPr>
          <p:nvPr/>
        </p:nvCxnSpPr>
        <p:spPr>
          <a:xfrm rot="10800000" flipV="1">
            <a:off x="2267944" y="1448438"/>
            <a:ext cx="147424" cy="143992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꺾인 연결선 131"/>
          <p:cNvCxnSpPr>
            <a:stCxn id="14" idx="1"/>
            <a:endCxn id="12" idx="3"/>
          </p:cNvCxnSpPr>
          <p:nvPr/>
        </p:nvCxnSpPr>
        <p:spPr>
          <a:xfrm rot="10800000">
            <a:off x="2267944" y="1592430"/>
            <a:ext cx="144016" cy="151240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stCxn id="23" idx="1"/>
            <a:endCxn id="21" idx="3"/>
          </p:cNvCxnSpPr>
          <p:nvPr/>
        </p:nvCxnSpPr>
        <p:spPr>
          <a:xfrm flipH="1">
            <a:off x="2267944" y="2391718"/>
            <a:ext cx="147424" cy="0"/>
          </a:xfrm>
          <a:prstGeom prst="line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23" idx="3"/>
            <a:endCxn id="26" idx="1"/>
          </p:cNvCxnSpPr>
          <p:nvPr/>
        </p:nvCxnSpPr>
        <p:spPr>
          <a:xfrm>
            <a:off x="3315368" y="2391718"/>
            <a:ext cx="154312" cy="24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16" idx="3"/>
            <a:endCxn id="19" idx="1"/>
          </p:cNvCxnSpPr>
          <p:nvPr/>
        </p:nvCxnSpPr>
        <p:spPr>
          <a:xfrm>
            <a:off x="3315368" y="1448438"/>
            <a:ext cx="134488" cy="151192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>
            <a:stCxn id="16" idx="3"/>
            <a:endCxn id="18" idx="1"/>
          </p:cNvCxnSpPr>
          <p:nvPr/>
        </p:nvCxnSpPr>
        <p:spPr>
          <a:xfrm flipV="1">
            <a:off x="3315368" y="1311598"/>
            <a:ext cx="134488" cy="136840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stCxn id="28" idx="3"/>
            <a:endCxn id="29" idx="1"/>
          </p:cNvCxnSpPr>
          <p:nvPr/>
        </p:nvCxnSpPr>
        <p:spPr>
          <a:xfrm flipV="1">
            <a:off x="2267944" y="2967782"/>
            <a:ext cx="147424" cy="421484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32" idx="1"/>
            <a:endCxn id="28" idx="3"/>
          </p:cNvCxnSpPr>
          <p:nvPr/>
        </p:nvCxnSpPr>
        <p:spPr>
          <a:xfrm rot="10800000">
            <a:off x="2267944" y="3389266"/>
            <a:ext cx="147424" cy="429016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158"/>
          <p:cNvCxnSpPr>
            <a:stCxn id="31" idx="1"/>
            <a:endCxn id="28" idx="3"/>
          </p:cNvCxnSpPr>
          <p:nvPr/>
        </p:nvCxnSpPr>
        <p:spPr>
          <a:xfrm rot="10800000">
            <a:off x="2267944" y="3389266"/>
            <a:ext cx="147424" cy="140984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꺾인 연결선 1088"/>
          <p:cNvCxnSpPr>
            <a:stCxn id="30" idx="1"/>
            <a:endCxn id="28" idx="3"/>
          </p:cNvCxnSpPr>
          <p:nvPr/>
        </p:nvCxnSpPr>
        <p:spPr>
          <a:xfrm rot="10800000" flipV="1">
            <a:off x="2267944" y="3242218"/>
            <a:ext cx="144016" cy="147048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꺾인 연결선 1090"/>
          <p:cNvCxnSpPr>
            <a:stCxn id="32" idx="3"/>
            <a:endCxn id="137" idx="1"/>
          </p:cNvCxnSpPr>
          <p:nvPr/>
        </p:nvCxnSpPr>
        <p:spPr>
          <a:xfrm>
            <a:off x="3315368" y="3818282"/>
            <a:ext cx="104704" cy="886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꺾인 연결선 1092"/>
          <p:cNvCxnSpPr>
            <a:stCxn id="137" idx="3"/>
            <a:endCxn id="33" idx="1"/>
          </p:cNvCxnSpPr>
          <p:nvPr/>
        </p:nvCxnSpPr>
        <p:spPr>
          <a:xfrm flipV="1">
            <a:off x="4320072" y="3525518"/>
            <a:ext cx="144016" cy="293650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5" name="꺾인 연결선 1094"/>
          <p:cNvCxnSpPr>
            <a:stCxn id="137" idx="3"/>
            <a:endCxn id="36" idx="1"/>
          </p:cNvCxnSpPr>
          <p:nvPr/>
        </p:nvCxnSpPr>
        <p:spPr>
          <a:xfrm>
            <a:off x="4320072" y="3819168"/>
            <a:ext cx="144016" cy="282414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꺾인 연결선 1096"/>
          <p:cNvCxnSpPr>
            <a:stCxn id="34" idx="1"/>
            <a:endCxn id="137" idx="3"/>
          </p:cNvCxnSpPr>
          <p:nvPr/>
        </p:nvCxnSpPr>
        <p:spPr>
          <a:xfrm rot="10800000" flipV="1">
            <a:off x="4320072" y="3818282"/>
            <a:ext cx="144016" cy="886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직선 연결선 1100"/>
          <p:cNvCxnSpPr>
            <a:stCxn id="37" idx="3"/>
            <a:endCxn id="38" idx="1"/>
          </p:cNvCxnSpPr>
          <p:nvPr/>
        </p:nvCxnSpPr>
        <p:spPr>
          <a:xfrm>
            <a:off x="2267944" y="4307166"/>
            <a:ext cx="147424" cy="0"/>
          </a:xfrm>
          <a:prstGeom prst="line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8" name="꺾인 연결선 1107"/>
          <p:cNvCxnSpPr>
            <a:stCxn id="3" idx="2"/>
            <a:endCxn id="47" idx="0"/>
          </p:cNvCxnSpPr>
          <p:nvPr/>
        </p:nvCxnSpPr>
        <p:spPr>
          <a:xfrm rot="16200000" flipH="1">
            <a:off x="4301908" y="1052370"/>
            <a:ext cx="1944240" cy="1368152"/>
          </a:xfrm>
          <a:prstGeom prst="bentConnector3">
            <a:avLst>
              <a:gd name="adj1" fmla="val 9632"/>
            </a:avLst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꺾인 연결선 1115"/>
          <p:cNvCxnSpPr>
            <a:stCxn id="61" idx="1"/>
            <a:endCxn id="47" idx="3"/>
          </p:cNvCxnSpPr>
          <p:nvPr/>
        </p:nvCxnSpPr>
        <p:spPr>
          <a:xfrm rot="10800000">
            <a:off x="6408104" y="2816566"/>
            <a:ext cx="144216" cy="1138446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8" name="꺾인 연결선 1117"/>
          <p:cNvCxnSpPr>
            <a:cxnSpLocks/>
            <a:stCxn id="54" idx="1"/>
            <a:endCxn id="47" idx="3"/>
          </p:cNvCxnSpPr>
          <p:nvPr/>
        </p:nvCxnSpPr>
        <p:spPr>
          <a:xfrm rot="10800000" flipV="1">
            <a:off x="6408104" y="1651920"/>
            <a:ext cx="144016" cy="1164646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0" name="꺾인 연결선 1119"/>
          <p:cNvCxnSpPr>
            <a:cxnSpLocks/>
            <a:stCxn id="51" idx="1"/>
            <a:endCxn id="47" idx="3"/>
          </p:cNvCxnSpPr>
          <p:nvPr/>
        </p:nvCxnSpPr>
        <p:spPr>
          <a:xfrm rot="10800000" flipV="1">
            <a:off x="6408104" y="2816542"/>
            <a:ext cx="150148" cy="24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" name="꺾인 연결선 1125"/>
          <p:cNvCxnSpPr>
            <a:stCxn id="55" idx="1"/>
            <a:endCxn id="54" idx="3"/>
          </p:cNvCxnSpPr>
          <p:nvPr/>
        </p:nvCxnSpPr>
        <p:spPr>
          <a:xfrm rot="10800000" flipV="1">
            <a:off x="7452120" y="1218862"/>
            <a:ext cx="198112" cy="433058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" name="꺾인 연결선 1127"/>
          <p:cNvCxnSpPr>
            <a:stCxn id="58" idx="1"/>
          </p:cNvCxnSpPr>
          <p:nvPr/>
        </p:nvCxnSpPr>
        <p:spPr>
          <a:xfrm rot="10800000">
            <a:off x="7548110" y="1651920"/>
            <a:ext cx="102122" cy="451790"/>
          </a:xfrm>
          <a:prstGeom prst="bentConnector2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" name="꺾인 연결선 1129"/>
          <p:cNvCxnSpPr>
            <a:stCxn id="57" idx="1"/>
          </p:cNvCxnSpPr>
          <p:nvPr/>
        </p:nvCxnSpPr>
        <p:spPr>
          <a:xfrm rot="10800000">
            <a:off x="7551176" y="1651920"/>
            <a:ext cx="99056" cy="163758"/>
          </a:xfrm>
          <a:prstGeom prst="bentConnector2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2" name="꺾인 연결선 1131"/>
          <p:cNvCxnSpPr>
            <a:stCxn id="56" idx="1"/>
          </p:cNvCxnSpPr>
          <p:nvPr/>
        </p:nvCxnSpPr>
        <p:spPr>
          <a:xfrm rot="10800000" flipV="1">
            <a:off x="7548110" y="1506894"/>
            <a:ext cx="102122" cy="145026"/>
          </a:xfrm>
          <a:prstGeom prst="bentConnector2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6" name="꺾인 연결선 1135"/>
          <p:cNvCxnSpPr>
            <a:stCxn id="52" idx="1"/>
            <a:endCxn id="51" idx="3"/>
          </p:cNvCxnSpPr>
          <p:nvPr/>
        </p:nvCxnSpPr>
        <p:spPr>
          <a:xfrm rot="10800000" flipV="1">
            <a:off x="7458252" y="2679750"/>
            <a:ext cx="191980" cy="136792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꺾인 연결선 1137"/>
          <p:cNvCxnSpPr>
            <a:stCxn id="53" idx="1"/>
            <a:endCxn id="51" idx="3"/>
          </p:cNvCxnSpPr>
          <p:nvPr/>
        </p:nvCxnSpPr>
        <p:spPr>
          <a:xfrm rot="10800000">
            <a:off x="7458252" y="2816542"/>
            <a:ext cx="191980" cy="151240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0" name="꺾인 연결선 1139"/>
          <p:cNvCxnSpPr>
            <a:stCxn id="62" idx="1"/>
            <a:endCxn id="61" idx="3"/>
          </p:cNvCxnSpPr>
          <p:nvPr/>
        </p:nvCxnSpPr>
        <p:spPr>
          <a:xfrm rot="10800000" flipV="1">
            <a:off x="7452320" y="3543870"/>
            <a:ext cx="191780" cy="411142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2" name="꺾인 연결선 1141"/>
          <p:cNvCxnSpPr>
            <a:stCxn id="65" idx="1"/>
            <a:endCxn id="61" idx="3"/>
          </p:cNvCxnSpPr>
          <p:nvPr/>
        </p:nvCxnSpPr>
        <p:spPr>
          <a:xfrm rot="10800000">
            <a:off x="7452320" y="3955012"/>
            <a:ext cx="191780" cy="452954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꺾인 연결선 1143"/>
          <p:cNvCxnSpPr>
            <a:stCxn id="64" idx="1"/>
            <a:endCxn id="61" idx="3"/>
          </p:cNvCxnSpPr>
          <p:nvPr/>
        </p:nvCxnSpPr>
        <p:spPr>
          <a:xfrm rot="10800000">
            <a:off x="7452320" y="3955012"/>
            <a:ext cx="191780" cy="164922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6" name="꺾인 연결선 1145"/>
          <p:cNvCxnSpPr>
            <a:stCxn id="63" idx="1"/>
            <a:endCxn id="61" idx="3"/>
          </p:cNvCxnSpPr>
          <p:nvPr/>
        </p:nvCxnSpPr>
        <p:spPr>
          <a:xfrm rot="10800000" flipV="1">
            <a:off x="7452320" y="3831902"/>
            <a:ext cx="188372" cy="123110"/>
          </a:xfrm>
          <a:prstGeom prst="bentConnector3">
            <a:avLst/>
          </a:prstGeom>
          <a:ln w="19050">
            <a:solidFill>
              <a:srgbClr val="215967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3" name="꺾인 연결선 1152"/>
          <p:cNvCxnSpPr/>
          <p:nvPr/>
        </p:nvCxnSpPr>
        <p:spPr>
          <a:xfrm rot="5400000">
            <a:off x="1724072" y="-214898"/>
            <a:ext cx="1879432" cy="3852328"/>
          </a:xfrm>
          <a:prstGeom prst="bentConnector3">
            <a:avLst>
              <a:gd name="adj1" fmla="val 9456"/>
            </a:avLst>
          </a:prstGeom>
          <a:ln w="1905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8" name="꺾인 연결선 1157"/>
          <p:cNvCxnSpPr>
            <a:stCxn id="21" idx="1"/>
            <a:endCxn id="5" idx="3"/>
          </p:cNvCxnSpPr>
          <p:nvPr/>
        </p:nvCxnSpPr>
        <p:spPr>
          <a:xfrm rot="10800000" flipV="1">
            <a:off x="1187624" y="2391718"/>
            <a:ext cx="180320" cy="360040"/>
          </a:xfrm>
          <a:prstGeom prst="bentConnector3">
            <a:avLst/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20">
            <a:extLst>
              <a:ext uri="{FF2B5EF4-FFF2-40B4-BE49-F238E27FC236}">
                <a16:creationId xmlns="" xmlns:a16="http://schemas.microsoft.com/office/drawing/2014/main" id="{0EAE85B1-F599-48A7-9783-FCF3FE2EB40E}"/>
              </a:ext>
            </a:extLst>
          </p:cNvPr>
          <p:cNvSpPr/>
          <p:nvPr/>
        </p:nvSpPr>
        <p:spPr>
          <a:xfrm>
            <a:off x="1367744" y="2643758"/>
            <a:ext cx="900000" cy="216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강의 리스트 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="" xmlns:a16="http://schemas.microsoft.com/office/drawing/2014/main" id="{5BABDA1F-5479-4271-979B-8889562E0EEB}"/>
              </a:ext>
            </a:extLst>
          </p:cNvPr>
          <p:cNvCxnSpPr>
            <a:stCxn id="26" idx="1"/>
            <a:endCxn id="83" idx="3"/>
          </p:cNvCxnSpPr>
          <p:nvPr/>
        </p:nvCxnSpPr>
        <p:spPr>
          <a:xfrm rot="10800000" flipV="1">
            <a:off x="2267744" y="2391742"/>
            <a:ext cx="1201936" cy="360016"/>
          </a:xfrm>
          <a:prstGeom prst="bentConnector3">
            <a:avLst>
              <a:gd name="adj1" fmla="val 5424"/>
            </a:avLst>
          </a:prstGeom>
          <a:ln w="1905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15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9891" y="80505"/>
            <a:ext cx="845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4.  Gantt Chart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를 이용한 일정관리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B2655E0-5A99-4E1C-8D09-F032B960D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70375"/>
            <a:ext cx="7222722" cy="44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3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043608" y="1524729"/>
            <a:ext cx="4824536" cy="2703205"/>
            <a:chOff x="1043608" y="1550379"/>
            <a:chExt cx="3773636" cy="313920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079612" y="1550379"/>
              <a:ext cx="1036800" cy="522581"/>
            </a:xfrm>
            <a:prstGeom prst="roundRect">
              <a:avLst/>
            </a:prstGeom>
            <a:solidFill>
              <a:srgbClr val="DCEFF4"/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비회원</a:t>
              </a: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442506" y="1556794"/>
              <a:ext cx="1036800" cy="522582"/>
            </a:xfrm>
            <a:prstGeom prst="roundRect">
              <a:avLst/>
            </a:prstGeom>
            <a:solidFill>
              <a:srgbClr val="CAE6EE"/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Black" panose="020B0A02040204020203" pitchFamily="34" charset="0"/>
                </a:rPr>
                <a:t>일반회원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080939" y="3118354"/>
              <a:ext cx="1036800" cy="522581"/>
            </a:xfrm>
            <a:prstGeom prst="roundRect">
              <a:avLst/>
            </a:prstGeom>
            <a:solidFill>
              <a:srgbClr val="CAE6EE"/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accent2">
                      <a:lumMod val="50000"/>
                    </a:schemeClr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rPr>
                <a:t>관리자</a:t>
              </a: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402710" y="1550379"/>
              <a:ext cx="781169" cy="572748"/>
            </a:xfrm>
            <a:prstGeom prst="rightArrow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/>
                <a:t>회원가입</a:t>
              </a:r>
            </a:p>
          </p:txBody>
        </p:sp>
        <p:sp>
          <p:nvSpPr>
            <p:cNvPr id="10" name="덧셈 기호 9"/>
            <p:cNvSpPr/>
            <p:nvPr/>
          </p:nvSpPr>
          <p:spPr>
            <a:xfrm>
              <a:off x="2583828" y="2302978"/>
              <a:ext cx="262113" cy="335687"/>
            </a:xfrm>
            <a:prstGeom prst="mathPlus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43608" y="2147364"/>
              <a:ext cx="1512168" cy="760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ko-KR" altLang="en-US" sz="1200" b="1">
                  <a:solidFill>
                    <a:srgbClr val="464646"/>
                  </a:solidFill>
                  <a:latin typeface="+mn-ea"/>
                </a:rPr>
                <a:t>∙ 강의 목록 보기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강의 검색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게시판 보기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58557" y="2148547"/>
              <a:ext cx="1358687" cy="777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강의 구매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내 강의실 보기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게시판 이용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6487" y="3724555"/>
              <a:ext cx="1427281" cy="965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회원 관리  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강의 관리 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구인공고 게시</a:t>
              </a:r>
              <a:endParaRPr lang="en-US" altLang="ko-KR" sz="1200" b="1" dirty="0">
                <a:solidFill>
                  <a:srgbClr val="464646"/>
                </a:solidFill>
                <a:latin typeface="+mn-ea"/>
              </a:endParaRPr>
            </a:p>
            <a:p>
              <a:r>
                <a:rPr lang="ko-KR" altLang="en-US" sz="1200" b="1" dirty="0">
                  <a:solidFill>
                    <a:srgbClr val="464646"/>
                  </a:solidFill>
                  <a:latin typeface="+mn-ea"/>
                </a:rPr>
                <a:t>∙ 게시판 관리</a:t>
              </a: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840252" y="1524729"/>
            <a:ext cx="1044116" cy="450000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블랙회원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3528" y="80505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5.  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요구사항 분석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27587" y="690250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131840" y="2931795"/>
            <a:ext cx="5538915" cy="1224132"/>
          </a:xfrm>
          <a:prstGeom prst="roundRect">
            <a:avLst/>
          </a:prstGeom>
          <a:solidFill>
            <a:schemeClr val="bg2">
              <a:alpha val="3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  ▷ 용어정리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이용자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교육사이트를 이용하고자 하는 모든 사람들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관리자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관리자 권한을 부여 받은 관리자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비회원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시스템 내에서 회원가입절차를 거치지 않고 시스템을 이용하는 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1200" b="1" dirty="0">
                <a:solidFill>
                  <a:schemeClr val="tx1"/>
                </a:solidFill>
              </a:rPr>
              <a:t>회 원 </a:t>
            </a:r>
            <a:r>
              <a:rPr lang="en-US" altLang="ko-KR" sz="1200" b="1" dirty="0">
                <a:solidFill>
                  <a:schemeClr val="tx1"/>
                </a:solidFill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</a:rPr>
              <a:t>시스템 내에서 회원가입절차를 거쳐 가입한 사람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08B59042-0F41-4CE6-8EEE-9646461118EC}"/>
              </a:ext>
            </a:extLst>
          </p:cNvPr>
          <p:cNvCxnSpPr>
            <a:cxnSpLocks/>
          </p:cNvCxnSpPr>
          <p:nvPr/>
        </p:nvCxnSpPr>
        <p:spPr>
          <a:xfrm>
            <a:off x="5580112" y="1749729"/>
            <a:ext cx="1152128" cy="0"/>
          </a:xfrm>
          <a:prstGeom prst="straightConnector1">
            <a:avLst/>
          </a:prstGeom>
          <a:ln w="19050">
            <a:solidFill>
              <a:srgbClr val="756B5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82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9512" y="1714569"/>
            <a:ext cx="428322" cy="588777"/>
            <a:chOff x="934391" y="2362099"/>
            <a:chExt cx="428322" cy="785037"/>
          </a:xfrm>
        </p:grpSpPr>
        <p:grpSp>
          <p:nvGrpSpPr>
            <p:cNvPr id="7" name="그룹 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9" name="타원 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>
                <a:stCxn id="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3190" y="1012491"/>
            <a:ext cx="893193" cy="588777"/>
            <a:chOff x="692060" y="2362099"/>
            <a:chExt cx="893193" cy="785037"/>
          </a:xfrm>
        </p:grpSpPr>
        <p:grpSp>
          <p:nvGrpSpPr>
            <p:cNvPr id="15" name="그룹 1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" name="타원 1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>
                <a:stCxn id="1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85269" y="2368564"/>
            <a:ext cx="668773" cy="588777"/>
            <a:chOff x="810398" y="2362099"/>
            <a:chExt cx="668773" cy="785037"/>
          </a:xfrm>
        </p:grpSpPr>
        <p:grpSp>
          <p:nvGrpSpPr>
            <p:cNvPr id="23" name="그룹 2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2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015571" y="2355726"/>
            <a:ext cx="732893" cy="742667"/>
            <a:chOff x="789320" y="2362099"/>
            <a:chExt cx="732893" cy="990223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>
                <a:stCxn id="3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789320" y="2818842"/>
              <a:ext cx="732893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admin</a:t>
              </a:r>
            </a:p>
            <a:p>
              <a:r>
                <a:rPr lang="en-US" altLang="ko-KR" sz="1000" dirty="0"/>
                <a:t>(librarian)</a:t>
              </a:r>
              <a:endParaRPr lang="ko-KR" altLang="en-US" sz="1000" dirty="0"/>
            </a:p>
          </p:txBody>
        </p:sp>
      </p:grpSp>
      <p:sp>
        <p:nvSpPr>
          <p:cNvPr id="38" name="아래쪽 화살표 37"/>
          <p:cNvSpPr/>
          <p:nvPr/>
        </p:nvSpPr>
        <p:spPr>
          <a:xfrm rot="2700159" flipH="1">
            <a:off x="606943" y="1132432"/>
            <a:ext cx="143830" cy="62567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cxnSp>
        <p:nvCxnSpPr>
          <p:cNvPr id="39" name="직선 연결선 38"/>
          <p:cNvCxnSpPr>
            <a:stCxn id="40" idx="2"/>
          </p:cNvCxnSpPr>
          <p:nvPr/>
        </p:nvCxnSpPr>
        <p:spPr>
          <a:xfrm flipH="1">
            <a:off x="1442734" y="886849"/>
            <a:ext cx="1437078" cy="39567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2879812" y="771550"/>
            <a:ext cx="756084" cy="230598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회원가입</a:t>
            </a:r>
          </a:p>
        </p:txBody>
      </p:sp>
      <p:sp>
        <p:nvSpPr>
          <p:cNvPr id="41" name="타원 40"/>
          <p:cNvSpPr/>
          <p:nvPr/>
        </p:nvSpPr>
        <p:spPr>
          <a:xfrm>
            <a:off x="2872696" y="1995686"/>
            <a:ext cx="763200" cy="230400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42" name="타원 41"/>
          <p:cNvSpPr/>
          <p:nvPr/>
        </p:nvSpPr>
        <p:spPr>
          <a:xfrm>
            <a:off x="4716016" y="1851670"/>
            <a:ext cx="763200" cy="230400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정보수정</a:t>
            </a:r>
          </a:p>
        </p:txBody>
      </p:sp>
      <p:sp>
        <p:nvSpPr>
          <p:cNvPr id="43" name="타원 42"/>
          <p:cNvSpPr/>
          <p:nvPr/>
        </p:nvSpPr>
        <p:spPr>
          <a:xfrm>
            <a:off x="5500498" y="1212378"/>
            <a:ext cx="799693" cy="232890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회원삭제</a:t>
            </a:r>
          </a:p>
        </p:txBody>
      </p:sp>
      <p:sp>
        <p:nvSpPr>
          <p:cNvPr id="44" name="타원 43"/>
          <p:cNvSpPr/>
          <p:nvPr/>
        </p:nvSpPr>
        <p:spPr>
          <a:xfrm>
            <a:off x="3563888" y="1851670"/>
            <a:ext cx="763200" cy="230400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/>
              <a:t>비번찾기</a:t>
            </a:r>
            <a:endParaRPr lang="ko-KR" altLang="en-US" sz="1000" b="1" dirty="0"/>
          </a:p>
        </p:txBody>
      </p:sp>
      <p:sp>
        <p:nvSpPr>
          <p:cNvPr id="45" name="타원 44"/>
          <p:cNvSpPr/>
          <p:nvPr/>
        </p:nvSpPr>
        <p:spPr>
          <a:xfrm>
            <a:off x="2915816" y="2674121"/>
            <a:ext cx="756084" cy="257669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구인공고</a:t>
            </a:r>
          </a:p>
        </p:txBody>
      </p:sp>
      <p:sp>
        <p:nvSpPr>
          <p:cNvPr id="55" name="타원 54"/>
          <p:cNvSpPr/>
          <p:nvPr/>
        </p:nvSpPr>
        <p:spPr>
          <a:xfrm>
            <a:off x="6012160" y="4155926"/>
            <a:ext cx="756084" cy="257669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공지사항</a:t>
            </a:r>
            <a:endParaRPr lang="en-US" altLang="ko-KR" sz="1000" b="1" dirty="0"/>
          </a:p>
        </p:txBody>
      </p:sp>
      <p:sp>
        <p:nvSpPr>
          <p:cNvPr id="56" name="타원 55"/>
          <p:cNvSpPr/>
          <p:nvPr/>
        </p:nvSpPr>
        <p:spPr>
          <a:xfrm>
            <a:off x="2987824" y="3075806"/>
            <a:ext cx="807343" cy="257669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/>
              <a:t>내 강의실</a:t>
            </a:r>
            <a:endParaRPr lang="ko-KR" altLang="en-US" sz="1000" b="1" dirty="0"/>
          </a:p>
        </p:txBody>
      </p:sp>
      <p:sp>
        <p:nvSpPr>
          <p:cNvPr id="57" name="타원 56"/>
          <p:cNvSpPr/>
          <p:nvPr/>
        </p:nvSpPr>
        <p:spPr>
          <a:xfrm>
            <a:off x="3003833" y="3664232"/>
            <a:ext cx="756084" cy="257669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수강이력</a:t>
            </a:r>
          </a:p>
        </p:txBody>
      </p:sp>
      <p:sp>
        <p:nvSpPr>
          <p:cNvPr id="58" name="타원 57"/>
          <p:cNvSpPr/>
          <p:nvPr/>
        </p:nvSpPr>
        <p:spPr>
          <a:xfrm>
            <a:off x="3936182" y="3690534"/>
            <a:ext cx="851842" cy="321376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수강중인 강의실</a:t>
            </a:r>
          </a:p>
        </p:txBody>
      </p:sp>
      <p:sp>
        <p:nvSpPr>
          <p:cNvPr id="59" name="타원 58"/>
          <p:cNvSpPr/>
          <p:nvPr/>
        </p:nvSpPr>
        <p:spPr>
          <a:xfrm>
            <a:off x="5689599" y="2984346"/>
            <a:ext cx="868744" cy="343490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강의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등록관리</a:t>
            </a:r>
          </a:p>
        </p:txBody>
      </p:sp>
      <p:sp>
        <p:nvSpPr>
          <p:cNvPr id="60" name="타원 59"/>
          <p:cNvSpPr/>
          <p:nvPr/>
        </p:nvSpPr>
        <p:spPr>
          <a:xfrm>
            <a:off x="6300192" y="886849"/>
            <a:ext cx="864096" cy="244741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</a:t>
            </a:r>
            <a:r>
              <a:rPr lang="en-US" altLang="ko-KR" sz="1000" b="1" dirty="0"/>
              <a:t>list</a:t>
            </a:r>
            <a:endParaRPr lang="ko-KR" altLang="en-US" sz="1000" b="1" dirty="0"/>
          </a:p>
        </p:txBody>
      </p:sp>
      <p:sp>
        <p:nvSpPr>
          <p:cNvPr id="63" name="아래쪽 화살표 62"/>
          <p:cNvSpPr/>
          <p:nvPr/>
        </p:nvSpPr>
        <p:spPr>
          <a:xfrm rot="8088326" flipH="1">
            <a:off x="570081" y="2118390"/>
            <a:ext cx="176979" cy="59152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7" name="타원 46"/>
          <p:cNvSpPr/>
          <p:nvPr/>
        </p:nvSpPr>
        <p:spPr>
          <a:xfrm>
            <a:off x="2860241" y="1079990"/>
            <a:ext cx="816692" cy="215923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강의구매</a:t>
            </a:r>
          </a:p>
        </p:txBody>
      </p:sp>
      <p:sp>
        <p:nvSpPr>
          <p:cNvPr id="49" name="타원 48"/>
          <p:cNvSpPr/>
          <p:nvPr/>
        </p:nvSpPr>
        <p:spPr>
          <a:xfrm>
            <a:off x="2874118" y="1549262"/>
            <a:ext cx="802815" cy="232808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강의 검색</a:t>
            </a:r>
          </a:p>
        </p:txBody>
      </p:sp>
      <p:cxnSp>
        <p:nvCxnSpPr>
          <p:cNvPr id="51" name="직선 연결선 50"/>
          <p:cNvCxnSpPr>
            <a:stCxn id="47" idx="4"/>
            <a:endCxn id="49" idx="0"/>
          </p:cNvCxnSpPr>
          <p:nvPr/>
        </p:nvCxnSpPr>
        <p:spPr>
          <a:xfrm>
            <a:off x="3268587" y="1295913"/>
            <a:ext cx="6939" cy="25334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372367" y="1419622"/>
            <a:ext cx="6235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4161367" y="2365200"/>
            <a:ext cx="784006" cy="222923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게시판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794272" y="683689"/>
            <a:ext cx="5910079" cy="4048301"/>
          </a:xfrm>
          <a:prstGeom prst="rect">
            <a:avLst/>
          </a:prstGeom>
          <a:noFill/>
          <a:ln w="12700">
            <a:solidFill>
              <a:srgbClr val="8023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>
            <a:endCxn id="47" idx="2"/>
          </p:cNvCxnSpPr>
          <p:nvPr/>
        </p:nvCxnSpPr>
        <p:spPr>
          <a:xfrm flipV="1">
            <a:off x="1354512" y="1187952"/>
            <a:ext cx="1505729" cy="127506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endCxn id="47" idx="2"/>
          </p:cNvCxnSpPr>
          <p:nvPr/>
        </p:nvCxnSpPr>
        <p:spPr>
          <a:xfrm flipV="1">
            <a:off x="1454042" y="1187952"/>
            <a:ext cx="1406199" cy="11698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49" idx="2"/>
          </p:cNvCxnSpPr>
          <p:nvPr/>
        </p:nvCxnSpPr>
        <p:spPr>
          <a:xfrm flipV="1">
            <a:off x="1354512" y="1665666"/>
            <a:ext cx="1519606" cy="89042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endCxn id="45" idx="2"/>
          </p:cNvCxnSpPr>
          <p:nvPr/>
        </p:nvCxnSpPr>
        <p:spPr>
          <a:xfrm>
            <a:off x="1278787" y="2548568"/>
            <a:ext cx="1637029" cy="25438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endCxn id="42" idx="3"/>
          </p:cNvCxnSpPr>
          <p:nvPr/>
        </p:nvCxnSpPr>
        <p:spPr>
          <a:xfrm flipV="1">
            <a:off x="1385757" y="2048329"/>
            <a:ext cx="3442027" cy="47537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41" idx="4"/>
          </p:cNvCxnSpPr>
          <p:nvPr/>
        </p:nvCxnSpPr>
        <p:spPr>
          <a:xfrm flipH="1" flipV="1">
            <a:off x="3254296" y="2226086"/>
            <a:ext cx="4870606" cy="34438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 flipH="1" flipV="1">
            <a:off x="3968155" y="2076128"/>
            <a:ext cx="4179414" cy="44258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endCxn id="42" idx="4"/>
          </p:cNvCxnSpPr>
          <p:nvPr/>
        </p:nvCxnSpPr>
        <p:spPr>
          <a:xfrm flipH="1" flipV="1">
            <a:off x="5097616" y="2082070"/>
            <a:ext cx="3027286" cy="4416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>
            <a:endCxn id="65" idx="6"/>
          </p:cNvCxnSpPr>
          <p:nvPr/>
        </p:nvCxnSpPr>
        <p:spPr>
          <a:xfrm flipH="1" flipV="1">
            <a:off x="4945373" y="2476662"/>
            <a:ext cx="3218945" cy="5836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endCxn id="65" idx="2"/>
          </p:cNvCxnSpPr>
          <p:nvPr/>
        </p:nvCxnSpPr>
        <p:spPr>
          <a:xfrm flipV="1">
            <a:off x="1354509" y="2476662"/>
            <a:ext cx="2806858" cy="9598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2699792" y="3528759"/>
            <a:ext cx="6235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13" name="직선 화살표 연결선 112"/>
          <p:cNvCxnSpPr>
            <a:stCxn id="57" idx="0"/>
            <a:endCxn id="56" idx="4"/>
          </p:cNvCxnSpPr>
          <p:nvPr/>
        </p:nvCxnSpPr>
        <p:spPr>
          <a:xfrm flipV="1">
            <a:off x="3381875" y="3333475"/>
            <a:ext cx="9621" cy="330757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58" idx="0"/>
            <a:endCxn id="56" idx="5"/>
          </p:cNvCxnSpPr>
          <p:nvPr/>
        </p:nvCxnSpPr>
        <p:spPr>
          <a:xfrm flipH="1" flipV="1">
            <a:off x="3676934" y="3295740"/>
            <a:ext cx="685169" cy="39479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707904" y="3435846"/>
            <a:ext cx="6235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6" name="직선 연결선 125"/>
          <p:cNvCxnSpPr>
            <a:stCxn id="56" idx="2"/>
          </p:cNvCxnSpPr>
          <p:nvPr/>
        </p:nvCxnSpPr>
        <p:spPr>
          <a:xfrm flipH="1" flipV="1">
            <a:off x="1308230" y="2556091"/>
            <a:ext cx="1679594" cy="64855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endCxn id="60" idx="6"/>
          </p:cNvCxnSpPr>
          <p:nvPr/>
        </p:nvCxnSpPr>
        <p:spPr>
          <a:xfrm flipH="1" flipV="1">
            <a:off x="7164288" y="1009220"/>
            <a:ext cx="960614" cy="150949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endCxn id="59" idx="6"/>
          </p:cNvCxnSpPr>
          <p:nvPr/>
        </p:nvCxnSpPr>
        <p:spPr>
          <a:xfrm flipH="1">
            <a:off x="6558343" y="2550927"/>
            <a:ext cx="1566559" cy="60516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endCxn id="55" idx="6"/>
          </p:cNvCxnSpPr>
          <p:nvPr/>
        </p:nvCxnSpPr>
        <p:spPr>
          <a:xfrm flipH="1">
            <a:off x="6768244" y="2550925"/>
            <a:ext cx="1356658" cy="173383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3275856" y="11513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en-US" altLang="ko-KR" sz="1200" b="1" dirty="0" err="1">
                <a:solidFill>
                  <a:schemeClr val="accent3">
                    <a:lumMod val="50000"/>
                  </a:schemeClr>
                </a:solidFill>
              </a:rPr>
              <a:t>usecase</a:t>
            </a:r>
            <a:r>
              <a:rPr lang="en-US" altLang="ko-KR" sz="1200" b="1" dirty="0">
                <a:solidFill>
                  <a:schemeClr val="accent3">
                    <a:lumMod val="50000"/>
                  </a:schemeClr>
                </a:solidFill>
              </a:rPr>
              <a:t> diagram)</a:t>
            </a:r>
            <a:endParaRPr lang="ko-KR" altLang="en-US" sz="1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23529" y="80505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>
                    <a:lumMod val="50000"/>
                  </a:schemeClr>
                </a:solidFill>
              </a:rPr>
              <a:t>6.  </a:t>
            </a:r>
            <a:r>
              <a:rPr lang="ko-KR" altLang="en-US" b="1" dirty="0" err="1">
                <a:solidFill>
                  <a:schemeClr val="accent3">
                    <a:lumMod val="50000"/>
                  </a:schemeClr>
                </a:solidFill>
              </a:rPr>
              <a:t>유스케이스</a:t>
            </a:r>
            <a:r>
              <a:rPr lang="ko-KR" altLang="en-US" b="1" dirty="0">
                <a:solidFill>
                  <a:schemeClr val="accent3">
                    <a:lumMod val="50000"/>
                  </a:schemeClr>
                </a:solidFill>
              </a:rPr>
              <a:t> 다이어그램</a:t>
            </a:r>
          </a:p>
        </p:txBody>
      </p:sp>
      <p:sp>
        <p:nvSpPr>
          <p:cNvPr id="98" name="타원 97"/>
          <p:cNvSpPr/>
          <p:nvPr/>
        </p:nvSpPr>
        <p:spPr>
          <a:xfrm>
            <a:off x="5022050" y="3558957"/>
            <a:ext cx="936104" cy="452953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등록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삭제</a:t>
            </a:r>
            <a:endParaRPr lang="en-US" altLang="ko-KR" sz="1000" b="1" dirty="0"/>
          </a:p>
          <a:p>
            <a:pPr algn="ctr"/>
            <a:r>
              <a:rPr lang="ko-KR" altLang="en-US" sz="1000" b="1" dirty="0"/>
              <a:t>목록보기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316585" y="3339701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1" name="직선 연결선 100"/>
          <p:cNvCxnSpPr>
            <a:endCxn id="41" idx="2"/>
          </p:cNvCxnSpPr>
          <p:nvPr/>
        </p:nvCxnSpPr>
        <p:spPr>
          <a:xfrm>
            <a:off x="1454042" y="1304965"/>
            <a:ext cx="1418654" cy="80592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타원 104"/>
          <p:cNvSpPr/>
          <p:nvPr/>
        </p:nvSpPr>
        <p:spPr>
          <a:xfrm>
            <a:off x="4056397" y="2820877"/>
            <a:ext cx="1190339" cy="326937"/>
          </a:xfrm>
          <a:prstGeom prst="ellipse">
            <a:avLst/>
          </a:prstGeom>
          <a:solidFill>
            <a:srgbClr val="215967"/>
          </a:solidFill>
          <a:ln>
            <a:solidFill>
              <a:srgbClr val="21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/>
              <a:t>글작성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수정</a:t>
            </a:r>
            <a:r>
              <a:rPr lang="en-US" altLang="ko-KR" sz="1000" b="1" dirty="0"/>
              <a:t>,</a:t>
            </a:r>
          </a:p>
          <a:p>
            <a:pPr algn="ctr"/>
            <a:r>
              <a:rPr lang="ko-KR" altLang="en-US" sz="1000" b="1" dirty="0"/>
              <a:t>삭제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답변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89351" y="2571750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8" name="직선 화살표 연결선 107"/>
          <p:cNvCxnSpPr>
            <a:stCxn id="65" idx="4"/>
            <a:endCxn id="105" idx="0"/>
          </p:cNvCxnSpPr>
          <p:nvPr/>
        </p:nvCxnSpPr>
        <p:spPr>
          <a:xfrm>
            <a:off x="4553370" y="2588123"/>
            <a:ext cx="98197" cy="23275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endCxn id="44" idx="2"/>
          </p:cNvCxnSpPr>
          <p:nvPr/>
        </p:nvCxnSpPr>
        <p:spPr>
          <a:xfrm>
            <a:off x="1454042" y="1304934"/>
            <a:ext cx="2109846" cy="661936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/>
          <p:cNvCxnSpPr>
            <a:stCxn id="47" idx="6"/>
          </p:cNvCxnSpPr>
          <p:nvPr/>
        </p:nvCxnSpPr>
        <p:spPr>
          <a:xfrm>
            <a:off x="3676933" y="1187952"/>
            <a:ext cx="4423459" cy="1302774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>
            <a:stCxn id="98" idx="7"/>
            <a:endCxn id="59" idx="4"/>
          </p:cNvCxnSpPr>
          <p:nvPr/>
        </p:nvCxnSpPr>
        <p:spPr>
          <a:xfrm flipV="1">
            <a:off x="5821065" y="3327836"/>
            <a:ext cx="302906" cy="297454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43" idx="6"/>
          </p:cNvCxnSpPr>
          <p:nvPr/>
        </p:nvCxnSpPr>
        <p:spPr>
          <a:xfrm>
            <a:off x="6300191" y="1328823"/>
            <a:ext cx="1847378" cy="1177021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45" idx="6"/>
          </p:cNvCxnSpPr>
          <p:nvPr/>
        </p:nvCxnSpPr>
        <p:spPr>
          <a:xfrm flipV="1">
            <a:off x="3671900" y="2563404"/>
            <a:ext cx="4340937" cy="239552"/>
          </a:xfrm>
          <a:prstGeom prst="line">
            <a:avLst/>
          </a:prstGeom>
          <a:ln w="12700">
            <a:solidFill>
              <a:srgbClr val="756B5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75000"/>
          </a:schemeClr>
        </a:solidFill>
        <a:ln>
          <a:solidFill>
            <a:schemeClr val="bg2">
              <a:lumMod val="75000"/>
            </a:schemeClr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756B5F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7230</TotalTime>
  <Words>1141</Words>
  <Application>Microsoft Office PowerPoint</Application>
  <PresentationFormat>화면 슬라이드 쇼(16:9)</PresentationFormat>
  <Paragraphs>337</Paragraphs>
  <Slides>27</Slides>
  <Notes>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303-12</dc:creator>
  <cp:lastModifiedBy>TJ</cp:lastModifiedBy>
  <cp:revision>677</cp:revision>
  <dcterms:created xsi:type="dcterms:W3CDTF">2016-06-22T05:17:17Z</dcterms:created>
  <dcterms:modified xsi:type="dcterms:W3CDTF">2020-03-24T05:58:35Z</dcterms:modified>
</cp:coreProperties>
</file>